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571" r:id="rId1"/>
  </p:sldMasterIdLst>
  <p:notesMasterIdLst>
    <p:notesMasterId r:id="rId26"/>
  </p:notesMasterIdLst>
  <p:sldIdLst>
    <p:sldId id="256" r:id="rId2"/>
    <p:sldId id="257" r:id="rId3"/>
    <p:sldId id="258" r:id="rId4"/>
    <p:sldId id="264" r:id="rId5"/>
    <p:sldId id="267" r:id="rId6"/>
    <p:sldId id="268" r:id="rId7"/>
    <p:sldId id="291" r:id="rId8"/>
    <p:sldId id="308" r:id="rId9"/>
    <p:sldId id="277" r:id="rId10"/>
    <p:sldId id="327" r:id="rId11"/>
    <p:sldId id="310" r:id="rId12"/>
    <p:sldId id="317" r:id="rId13"/>
    <p:sldId id="318" r:id="rId14"/>
    <p:sldId id="319" r:id="rId15"/>
    <p:sldId id="321" r:id="rId16"/>
    <p:sldId id="324" r:id="rId17"/>
    <p:sldId id="322" r:id="rId18"/>
    <p:sldId id="323" r:id="rId19"/>
    <p:sldId id="325" r:id="rId20"/>
    <p:sldId id="326" r:id="rId21"/>
    <p:sldId id="311" r:id="rId22"/>
    <p:sldId id="315" r:id="rId23"/>
    <p:sldId id="328" r:id="rId24"/>
    <p:sldId id="262" r:id="rId25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8603FDC-E32A-4AB5-989C-0864C3EAD2B8}" styleName="Designformatvorlage 2 - Akz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Dunkle Formatvorlage 1 - Akz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2833802-FEF1-4C79-8D5D-14CF1EAF98D9}" styleName="Helle Formatvorlage 2 - Akz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994" autoAdjust="0"/>
    <p:restoredTop sz="94660"/>
  </p:normalViewPr>
  <p:slideViewPr>
    <p:cSldViewPr snapToGrid="0">
      <p:cViewPr varScale="1">
        <p:scale>
          <a:sx n="151" d="100"/>
          <a:sy n="151" d="100"/>
        </p:scale>
        <p:origin x="1242" y="1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Eigenkapital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Tabelle1!$A$2:$A$7</c:f>
              <c:numCache>
                <c:formatCode>General</c:formatCode>
                <c:ptCount val="6"/>
                <c:pt idx="0">
                  <c:v>2024</c:v>
                </c:pt>
                <c:pt idx="1">
                  <c:v>2025</c:v>
                </c:pt>
                <c:pt idx="2">
                  <c:v>2026</c:v>
                </c:pt>
                <c:pt idx="3">
                  <c:v>2027</c:v>
                </c:pt>
                <c:pt idx="4">
                  <c:v>2028</c:v>
                </c:pt>
                <c:pt idx="5">
                  <c:v>2029</c:v>
                </c:pt>
              </c:numCache>
            </c:numRef>
          </c:cat>
          <c:val>
            <c:numRef>
              <c:f>Tabelle1!$B$2:$B$7</c:f>
              <c:numCache>
                <c:formatCode>_(* #,##0_);_(* \(#,##0\);_(* "-"_);_(@_)</c:formatCode>
                <c:ptCount val="6"/>
                <c:pt idx="0">
                  <c:v>23601</c:v>
                </c:pt>
                <c:pt idx="1">
                  <c:v>24061</c:v>
                </c:pt>
                <c:pt idx="2">
                  <c:v>24342</c:v>
                </c:pt>
                <c:pt idx="3">
                  <c:v>24081</c:v>
                </c:pt>
                <c:pt idx="4">
                  <c:v>23744</c:v>
                </c:pt>
                <c:pt idx="5">
                  <c:v>23347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5E8-4BBE-949D-8F5276E93DD1}"/>
            </c:ext>
          </c:extLst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davon Bilanzüberschuss inkl. Reserven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Tabelle1!$A$2:$A$7</c:f>
              <c:numCache>
                <c:formatCode>General</c:formatCode>
                <c:ptCount val="6"/>
                <c:pt idx="0">
                  <c:v>2024</c:v>
                </c:pt>
                <c:pt idx="1">
                  <c:v>2025</c:v>
                </c:pt>
                <c:pt idx="2">
                  <c:v>2026</c:v>
                </c:pt>
                <c:pt idx="3">
                  <c:v>2027</c:v>
                </c:pt>
                <c:pt idx="4">
                  <c:v>2028</c:v>
                </c:pt>
                <c:pt idx="5">
                  <c:v>2029</c:v>
                </c:pt>
              </c:numCache>
            </c:numRef>
          </c:cat>
          <c:val>
            <c:numRef>
              <c:f>Tabelle1!$C$2:$C$7</c:f>
              <c:numCache>
                <c:formatCode>_(* #,##0_);_(* \(#,##0\);_(* "-"_);_(@_)</c:formatCode>
                <c:ptCount val="6"/>
                <c:pt idx="0">
                  <c:v>9032.9</c:v>
                </c:pt>
                <c:pt idx="1">
                  <c:v>9014.4</c:v>
                </c:pt>
                <c:pt idx="2">
                  <c:v>8874.4</c:v>
                </c:pt>
                <c:pt idx="3">
                  <c:v>8239.7999999999956</c:v>
                </c:pt>
                <c:pt idx="4">
                  <c:v>7576.3</c:v>
                </c:pt>
                <c:pt idx="5">
                  <c:v>6851.9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5E8-4BBE-949D-8F5276E93D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9916800"/>
        <c:axId val="159917952"/>
        <c:extLst>
          <c:ext xmlns:c15="http://schemas.microsoft.com/office/drawing/2012/chart" uri="{02D57815-91ED-43cb-92C2-25804820EDAC}">
            <c15:filteredBarSeries>
              <c15:ser>
                <c:idx val="2"/>
                <c:order val="2"/>
                <c:tx>
                  <c:strRef>
                    <c:extLst>
                      <c:ext uri="{02D57815-91ED-43cb-92C2-25804820EDAC}">
                        <c15:formulaRef>
                          <c15:sqref>Tabelle1!#REF!</c15:sqref>
                        </c15:formulaRef>
                      </c:ext>
                    </c:extLst>
                    <c:strCache>
                      <c:ptCount val="1"/>
                      <c:pt idx="0">
                        <c:v>#REF!</c:v>
                      </c:pt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uri="{02D57815-91ED-43cb-92C2-25804820EDAC}">
                        <c15:formulaRef>
                          <c15:sqref>Tabelle1!$A$2:$A$7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2024</c:v>
                      </c:pt>
                      <c:pt idx="1">
                        <c:v>2025</c:v>
                      </c:pt>
                      <c:pt idx="2">
                        <c:v>2026</c:v>
                      </c:pt>
                      <c:pt idx="3">
                        <c:v>2027</c:v>
                      </c:pt>
                      <c:pt idx="4">
                        <c:v>2028</c:v>
                      </c:pt>
                      <c:pt idx="5">
                        <c:v>2029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Tabelle1!#REF!</c15:sqref>
                        </c15:formulaRef>
                      </c:ext>
                    </c:extLst>
                    <c:numCache>
                      <c:formatCode>General</c:formatCode>
                      <c:ptCount val="1"/>
                      <c:pt idx="0">
                        <c:v>1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2-A5E8-4BBE-949D-8F5276E93DD1}"/>
                  </c:ext>
                </c:extLst>
              </c15:ser>
            </c15:filteredBarSeries>
          </c:ext>
        </c:extLst>
      </c:barChart>
      <c:catAx>
        <c:axId val="1599168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de-DE"/>
          </a:p>
        </c:txPr>
        <c:crossAx val="159917952"/>
        <c:crosses val="autoZero"/>
        <c:auto val="1"/>
        <c:lblAlgn val="ctr"/>
        <c:lblOffset val="100"/>
        <c:noMultiLvlLbl val="0"/>
      </c:catAx>
      <c:valAx>
        <c:axId val="1599179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_);_(* \(#,##0\);_(* &quot;-&quot;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de-DE"/>
          </a:p>
        </c:txPr>
        <c:crossAx val="1599168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Fremdkapital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Tabelle1!$A$2:$A$7</c:f>
              <c:numCache>
                <c:formatCode>General</c:formatCode>
                <c:ptCount val="6"/>
                <c:pt idx="0">
                  <c:v>2024</c:v>
                </c:pt>
                <c:pt idx="1">
                  <c:v>2025</c:v>
                </c:pt>
                <c:pt idx="2">
                  <c:v>2026</c:v>
                </c:pt>
                <c:pt idx="3">
                  <c:v>2027</c:v>
                </c:pt>
                <c:pt idx="4">
                  <c:v>2028</c:v>
                </c:pt>
                <c:pt idx="5">
                  <c:v>2029</c:v>
                </c:pt>
              </c:numCache>
            </c:numRef>
          </c:cat>
          <c:val>
            <c:numRef>
              <c:f>Tabelle1!$B$2:$B$7</c:f>
              <c:numCache>
                <c:formatCode>_(* #,##0_);_(* \(#,##0\);_(* "-"_);_(@_)</c:formatCode>
                <c:ptCount val="6"/>
                <c:pt idx="0">
                  <c:v>0</c:v>
                </c:pt>
                <c:pt idx="1">
                  <c:v>0</c:v>
                </c:pt>
                <c:pt idx="2">
                  <c:v>6531</c:v>
                </c:pt>
                <c:pt idx="3">
                  <c:v>13643</c:v>
                </c:pt>
                <c:pt idx="4">
                  <c:v>16481</c:v>
                </c:pt>
                <c:pt idx="5">
                  <c:v>17414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F22-46C9-8CDE-2794F27D29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7754368"/>
        <c:axId val="147760256"/>
      </c:barChart>
      <c:catAx>
        <c:axId val="147754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de-DE"/>
          </a:p>
        </c:txPr>
        <c:crossAx val="147760256"/>
        <c:crosses val="autoZero"/>
        <c:auto val="1"/>
        <c:lblAlgn val="ctr"/>
        <c:lblOffset val="100"/>
        <c:noMultiLvlLbl val="0"/>
      </c:catAx>
      <c:valAx>
        <c:axId val="1477602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_);_(* \(#,##0\);_(* &quot;-&quot;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de-DE"/>
          </a:p>
        </c:txPr>
        <c:crossAx val="1477543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22AE6B6-3D8A-4DDC-BEFA-A550E38DDE9E}" type="doc">
      <dgm:prSet loTypeId="urn:microsoft.com/office/officeart/2005/8/layout/orgChart1" loCatId="hierarchy" qsTypeId="urn:microsoft.com/office/officeart/2005/8/quickstyle/3d1" qsCatId="3D" csTypeId="urn:microsoft.com/office/officeart/2005/8/colors/accent2_4" csCatId="accent2" phldr="1"/>
      <dgm:spPr/>
      <dgm:t>
        <a:bodyPr/>
        <a:lstStyle/>
        <a:p>
          <a:endParaRPr lang="de-CH"/>
        </a:p>
      </dgm:t>
    </dgm:pt>
    <dgm:pt modelId="{2AF1FB47-0FCE-4C6F-8F69-29A105D3C362}">
      <dgm:prSet phldrT="[Text]" custT="1"/>
      <dgm:spPr/>
      <dgm:t>
        <a:bodyPr/>
        <a:lstStyle/>
        <a:p>
          <a:r>
            <a:rPr lang="de-CH" sz="2800" dirty="0">
              <a:solidFill>
                <a:schemeClr val="tx1"/>
              </a:solidFill>
              <a:latin typeface="Century Gothic" panose="020B0502020202020204" pitchFamily="34" charset="0"/>
            </a:rPr>
            <a:t>Gemeinderat</a:t>
          </a:r>
        </a:p>
      </dgm:t>
    </dgm:pt>
    <dgm:pt modelId="{D21C31B8-31E6-4AA5-A2B8-1C2B37288AE2}" type="parTrans" cxnId="{729D2CEF-3C6C-4326-8E63-6A58034F81F8}">
      <dgm:prSet/>
      <dgm:spPr/>
      <dgm:t>
        <a:bodyPr/>
        <a:lstStyle/>
        <a:p>
          <a:endParaRPr lang="de-CH" sz="2000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E336729D-E418-474D-AC8E-FBFC6725DED5}" type="sibTrans" cxnId="{729D2CEF-3C6C-4326-8E63-6A58034F81F8}">
      <dgm:prSet/>
      <dgm:spPr/>
      <dgm:t>
        <a:bodyPr/>
        <a:lstStyle/>
        <a:p>
          <a:endParaRPr lang="de-CH" sz="2000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1D9B3CA3-3242-4E25-8CA7-4B90EF62136C}" type="asst">
      <dgm:prSet phldrT="[Text]" custT="1"/>
      <dgm:spPr/>
      <dgm:t>
        <a:bodyPr/>
        <a:lstStyle/>
        <a:p>
          <a:r>
            <a:rPr lang="de-CH" sz="2200" dirty="0">
              <a:solidFill>
                <a:schemeClr val="tx1"/>
              </a:solidFill>
              <a:latin typeface="Century Gothic" panose="020B0502020202020204" pitchFamily="34" charset="0"/>
            </a:rPr>
            <a:t>Arbeitsgruppe Schulraumplanung</a:t>
          </a:r>
        </a:p>
      </dgm:t>
    </dgm:pt>
    <dgm:pt modelId="{229D60DF-4A3E-4534-A4C5-21C6475CF55E}" type="parTrans" cxnId="{6358107C-F72A-4B7C-86C7-F5ED308F8D80}">
      <dgm:prSet>
        <dgm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de-CH" sz="2000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1D93CF31-FA01-4627-B066-1A79A0CC2730}" type="sibTrans" cxnId="{6358107C-F72A-4B7C-86C7-F5ED308F8D80}">
      <dgm:prSet/>
      <dgm:spPr/>
      <dgm:t>
        <a:bodyPr/>
        <a:lstStyle/>
        <a:p>
          <a:endParaRPr lang="de-CH" sz="2000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1DDAE298-59F8-4AB2-A955-CDD6B7E0CA70}">
      <dgm:prSet phldrT="[Text]" custT="1"/>
      <dgm:spPr/>
      <dgm:t>
        <a:bodyPr/>
        <a:lstStyle/>
        <a:p>
          <a:r>
            <a:rPr lang="de-CH" sz="2200" dirty="0">
              <a:solidFill>
                <a:schemeClr val="tx1"/>
              </a:solidFill>
              <a:latin typeface="Century Gothic" panose="020B0502020202020204" pitchFamily="34" charset="0"/>
            </a:rPr>
            <a:t>Steuerungsgruppe</a:t>
          </a:r>
        </a:p>
      </dgm:t>
    </dgm:pt>
    <dgm:pt modelId="{8CDD44A3-B122-4FE8-8D5A-E893519D4FEB}" type="parTrans" cxnId="{72EB93D5-DF85-479F-920E-D49D87FF261F}">
      <dgm:prSet>
        <dgm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de-CH" sz="2000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48B13E31-1F4B-4A3C-8FF4-F5C75DCD4AC2}" type="sibTrans" cxnId="{72EB93D5-DF85-479F-920E-D49D87FF261F}">
      <dgm:prSet/>
      <dgm:spPr/>
      <dgm:t>
        <a:bodyPr/>
        <a:lstStyle/>
        <a:p>
          <a:endParaRPr lang="de-CH" sz="2000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81EB36A9-48D9-4DE6-8C28-DFD7C81820E0}">
      <dgm:prSet phldrT="[Text]" custT="1"/>
      <dgm:spPr/>
      <dgm:t>
        <a:bodyPr/>
        <a:lstStyle/>
        <a:p>
          <a:r>
            <a:rPr lang="de-CH" sz="2200" dirty="0">
              <a:solidFill>
                <a:schemeClr val="tx1"/>
              </a:solidFill>
              <a:latin typeface="Century Gothic" panose="020B0502020202020204" pitchFamily="34" charset="0"/>
            </a:rPr>
            <a:t>Benutzergruppe Schule</a:t>
          </a:r>
        </a:p>
      </dgm:t>
    </dgm:pt>
    <dgm:pt modelId="{0DC02142-1762-4E97-A1FD-F3F55F450995}" type="parTrans" cxnId="{60B8D196-4FDF-43BC-9598-DE7791D23E1B}">
      <dgm:prSet>
        <dgm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de-CH" sz="2000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DF9F956F-793B-4EC4-98A3-E1EBE30C4823}" type="sibTrans" cxnId="{60B8D196-4FDF-43BC-9598-DE7791D23E1B}">
      <dgm:prSet/>
      <dgm:spPr/>
      <dgm:t>
        <a:bodyPr/>
        <a:lstStyle/>
        <a:p>
          <a:endParaRPr lang="de-CH" sz="2000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E8370EFF-B955-4096-85EB-5F9C5631BB4F}" type="pres">
      <dgm:prSet presAssocID="{322AE6B6-3D8A-4DDC-BEFA-A550E38DDE9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5874E91-658D-4460-AB3E-9BC4D23431A4}" type="pres">
      <dgm:prSet presAssocID="{2AF1FB47-0FCE-4C6F-8F69-29A105D3C362}" presName="hierRoot1" presStyleCnt="0">
        <dgm:presLayoutVars>
          <dgm:hierBranch val="init"/>
        </dgm:presLayoutVars>
      </dgm:prSet>
      <dgm:spPr/>
    </dgm:pt>
    <dgm:pt modelId="{1E5FAE89-16D8-425F-B01E-68FFB713D8F5}" type="pres">
      <dgm:prSet presAssocID="{2AF1FB47-0FCE-4C6F-8F69-29A105D3C362}" presName="rootComposite1" presStyleCnt="0"/>
      <dgm:spPr/>
    </dgm:pt>
    <dgm:pt modelId="{F3FE981C-DE14-4F60-B9CD-D8A42967CBFA}" type="pres">
      <dgm:prSet presAssocID="{2AF1FB47-0FCE-4C6F-8F69-29A105D3C362}" presName="rootText1" presStyleLbl="node0" presStyleIdx="0" presStyleCnt="1">
        <dgm:presLayoutVars>
          <dgm:chPref val="3"/>
        </dgm:presLayoutVars>
      </dgm:prSet>
      <dgm:spPr/>
    </dgm:pt>
    <dgm:pt modelId="{83FC38E1-1F22-4696-AFE2-94F94B0DC974}" type="pres">
      <dgm:prSet presAssocID="{2AF1FB47-0FCE-4C6F-8F69-29A105D3C362}" presName="rootConnector1" presStyleLbl="node1" presStyleIdx="0" presStyleCnt="0"/>
      <dgm:spPr/>
    </dgm:pt>
    <dgm:pt modelId="{BFE9D2C5-A1BB-4656-B62A-BD8E21D43585}" type="pres">
      <dgm:prSet presAssocID="{2AF1FB47-0FCE-4C6F-8F69-29A105D3C362}" presName="hierChild2" presStyleCnt="0"/>
      <dgm:spPr/>
    </dgm:pt>
    <dgm:pt modelId="{92298B02-9FC7-4030-9ECD-B1545D6AC3F2}" type="pres">
      <dgm:prSet presAssocID="{8CDD44A3-B122-4FE8-8D5A-E893519D4FEB}" presName="Name37" presStyleLbl="parChTrans1D2" presStyleIdx="0" presStyleCnt="3"/>
      <dgm:spPr/>
    </dgm:pt>
    <dgm:pt modelId="{3D19030B-B856-4A94-B3AA-A9411F1D9E31}" type="pres">
      <dgm:prSet presAssocID="{1DDAE298-59F8-4AB2-A955-CDD6B7E0CA70}" presName="hierRoot2" presStyleCnt="0">
        <dgm:presLayoutVars>
          <dgm:hierBranch val="init"/>
        </dgm:presLayoutVars>
      </dgm:prSet>
      <dgm:spPr/>
    </dgm:pt>
    <dgm:pt modelId="{F0AB2587-C126-405E-BD17-1C85DAC5BA81}" type="pres">
      <dgm:prSet presAssocID="{1DDAE298-59F8-4AB2-A955-CDD6B7E0CA70}" presName="rootComposite" presStyleCnt="0"/>
      <dgm:spPr/>
    </dgm:pt>
    <dgm:pt modelId="{C4ACA301-C74C-4D93-849F-73BF55D0FDF1}" type="pres">
      <dgm:prSet presAssocID="{1DDAE298-59F8-4AB2-A955-CDD6B7E0CA70}" presName="rootText" presStyleLbl="node2" presStyleIdx="0" presStyleCnt="2">
        <dgm:presLayoutVars>
          <dgm:chPref val="3"/>
        </dgm:presLayoutVars>
      </dgm:prSet>
      <dgm:spPr/>
    </dgm:pt>
    <dgm:pt modelId="{F16ED9E1-D54A-4E68-B1D4-02B031479D40}" type="pres">
      <dgm:prSet presAssocID="{1DDAE298-59F8-4AB2-A955-CDD6B7E0CA70}" presName="rootConnector" presStyleLbl="node2" presStyleIdx="0" presStyleCnt="2"/>
      <dgm:spPr/>
    </dgm:pt>
    <dgm:pt modelId="{983CFF5E-056D-45A3-86D4-6AB2496A0978}" type="pres">
      <dgm:prSet presAssocID="{1DDAE298-59F8-4AB2-A955-CDD6B7E0CA70}" presName="hierChild4" presStyleCnt="0"/>
      <dgm:spPr/>
    </dgm:pt>
    <dgm:pt modelId="{F147EAC7-A330-4054-85E5-0BC8564CE27C}" type="pres">
      <dgm:prSet presAssocID="{1DDAE298-59F8-4AB2-A955-CDD6B7E0CA70}" presName="hierChild5" presStyleCnt="0"/>
      <dgm:spPr/>
    </dgm:pt>
    <dgm:pt modelId="{6AFFCD61-D773-4FA5-99D8-76B5B08CAF17}" type="pres">
      <dgm:prSet presAssocID="{0DC02142-1762-4E97-A1FD-F3F55F450995}" presName="Name37" presStyleLbl="parChTrans1D2" presStyleIdx="1" presStyleCnt="3"/>
      <dgm:spPr/>
    </dgm:pt>
    <dgm:pt modelId="{036C137E-D253-4737-8B82-FE9AAD00EB40}" type="pres">
      <dgm:prSet presAssocID="{81EB36A9-48D9-4DE6-8C28-DFD7C81820E0}" presName="hierRoot2" presStyleCnt="0">
        <dgm:presLayoutVars>
          <dgm:hierBranch val="init"/>
        </dgm:presLayoutVars>
      </dgm:prSet>
      <dgm:spPr/>
    </dgm:pt>
    <dgm:pt modelId="{BDAA336E-6CAD-4A45-88CA-7B0DC0446DD5}" type="pres">
      <dgm:prSet presAssocID="{81EB36A9-48D9-4DE6-8C28-DFD7C81820E0}" presName="rootComposite" presStyleCnt="0"/>
      <dgm:spPr/>
    </dgm:pt>
    <dgm:pt modelId="{EB5E99F6-187D-4747-97C4-DF938231EC63}" type="pres">
      <dgm:prSet presAssocID="{81EB36A9-48D9-4DE6-8C28-DFD7C81820E0}" presName="rootText" presStyleLbl="node2" presStyleIdx="1" presStyleCnt="2">
        <dgm:presLayoutVars>
          <dgm:chPref val="3"/>
        </dgm:presLayoutVars>
      </dgm:prSet>
      <dgm:spPr/>
    </dgm:pt>
    <dgm:pt modelId="{C4D4EF23-11E9-47AD-B35C-79D1EC7C50FB}" type="pres">
      <dgm:prSet presAssocID="{81EB36A9-48D9-4DE6-8C28-DFD7C81820E0}" presName="rootConnector" presStyleLbl="node2" presStyleIdx="1" presStyleCnt="2"/>
      <dgm:spPr/>
    </dgm:pt>
    <dgm:pt modelId="{6FCB1D86-7504-451E-9E7F-6C328ABC101B}" type="pres">
      <dgm:prSet presAssocID="{81EB36A9-48D9-4DE6-8C28-DFD7C81820E0}" presName="hierChild4" presStyleCnt="0"/>
      <dgm:spPr/>
    </dgm:pt>
    <dgm:pt modelId="{EE5524A8-828E-4126-8CE0-8180829366CD}" type="pres">
      <dgm:prSet presAssocID="{81EB36A9-48D9-4DE6-8C28-DFD7C81820E0}" presName="hierChild5" presStyleCnt="0"/>
      <dgm:spPr/>
    </dgm:pt>
    <dgm:pt modelId="{F68DC2E9-EA3D-4F24-A2A6-D80EBE8AE572}" type="pres">
      <dgm:prSet presAssocID="{2AF1FB47-0FCE-4C6F-8F69-29A105D3C362}" presName="hierChild3" presStyleCnt="0"/>
      <dgm:spPr/>
    </dgm:pt>
    <dgm:pt modelId="{E37DAD5D-C4C9-4535-8C7B-078A7DBC5145}" type="pres">
      <dgm:prSet presAssocID="{229D60DF-4A3E-4534-A4C5-21C6475CF55E}" presName="Name111" presStyleLbl="parChTrans1D2" presStyleIdx="2" presStyleCnt="3"/>
      <dgm:spPr/>
    </dgm:pt>
    <dgm:pt modelId="{5735CF92-C344-4846-84DE-991FD6D39E30}" type="pres">
      <dgm:prSet presAssocID="{1D9B3CA3-3242-4E25-8CA7-4B90EF62136C}" presName="hierRoot3" presStyleCnt="0">
        <dgm:presLayoutVars>
          <dgm:hierBranch val="init"/>
        </dgm:presLayoutVars>
      </dgm:prSet>
      <dgm:spPr/>
    </dgm:pt>
    <dgm:pt modelId="{4D963A1E-B832-4E48-B386-C619440D5086}" type="pres">
      <dgm:prSet presAssocID="{1D9B3CA3-3242-4E25-8CA7-4B90EF62136C}" presName="rootComposite3" presStyleCnt="0"/>
      <dgm:spPr/>
    </dgm:pt>
    <dgm:pt modelId="{319D13D1-7DC0-4CAA-97C1-5530AF3E883C}" type="pres">
      <dgm:prSet presAssocID="{1D9B3CA3-3242-4E25-8CA7-4B90EF62136C}" presName="rootText3" presStyleLbl="asst1" presStyleIdx="0" presStyleCnt="1" custLinFactNeighborX="3780" custLinFactNeighborY="0">
        <dgm:presLayoutVars>
          <dgm:chPref val="3"/>
        </dgm:presLayoutVars>
      </dgm:prSet>
      <dgm:spPr/>
    </dgm:pt>
    <dgm:pt modelId="{5EA6203D-7DD8-43A0-9956-178095D68A54}" type="pres">
      <dgm:prSet presAssocID="{1D9B3CA3-3242-4E25-8CA7-4B90EF62136C}" presName="rootConnector3" presStyleLbl="asst1" presStyleIdx="0" presStyleCnt="1"/>
      <dgm:spPr/>
    </dgm:pt>
    <dgm:pt modelId="{29ED9D0F-06D9-410E-8FEB-FE240BC0BCA5}" type="pres">
      <dgm:prSet presAssocID="{1D9B3CA3-3242-4E25-8CA7-4B90EF62136C}" presName="hierChild6" presStyleCnt="0"/>
      <dgm:spPr/>
    </dgm:pt>
    <dgm:pt modelId="{815BCAF4-4611-4D40-AA8A-FC9F1E31BFBE}" type="pres">
      <dgm:prSet presAssocID="{1D9B3CA3-3242-4E25-8CA7-4B90EF62136C}" presName="hierChild7" presStyleCnt="0"/>
      <dgm:spPr/>
    </dgm:pt>
  </dgm:ptLst>
  <dgm:cxnLst>
    <dgm:cxn modelId="{DF954C09-CD4C-4EE0-AA51-A0B11B3AD35E}" type="presOf" srcId="{1DDAE298-59F8-4AB2-A955-CDD6B7E0CA70}" destId="{C4ACA301-C74C-4D93-849F-73BF55D0FDF1}" srcOrd="0" destOrd="0" presId="urn:microsoft.com/office/officeart/2005/8/layout/orgChart1"/>
    <dgm:cxn modelId="{2E446F0F-118B-47C0-867B-AAA07DBC155A}" type="presOf" srcId="{81EB36A9-48D9-4DE6-8C28-DFD7C81820E0}" destId="{EB5E99F6-187D-4747-97C4-DF938231EC63}" srcOrd="0" destOrd="0" presId="urn:microsoft.com/office/officeart/2005/8/layout/orgChart1"/>
    <dgm:cxn modelId="{2F392716-24A3-403C-BB78-76C2F5B202C6}" type="presOf" srcId="{1D9B3CA3-3242-4E25-8CA7-4B90EF62136C}" destId="{319D13D1-7DC0-4CAA-97C1-5530AF3E883C}" srcOrd="0" destOrd="0" presId="urn:microsoft.com/office/officeart/2005/8/layout/orgChart1"/>
    <dgm:cxn modelId="{CD562F23-4CC6-400B-BFD6-55694420CB89}" type="presOf" srcId="{2AF1FB47-0FCE-4C6F-8F69-29A105D3C362}" destId="{83FC38E1-1F22-4696-AFE2-94F94B0DC974}" srcOrd="1" destOrd="0" presId="urn:microsoft.com/office/officeart/2005/8/layout/orgChart1"/>
    <dgm:cxn modelId="{CFC8F86D-A661-4C27-BA56-4A72B7ED6C9E}" type="presOf" srcId="{229D60DF-4A3E-4534-A4C5-21C6475CF55E}" destId="{E37DAD5D-C4C9-4535-8C7B-078A7DBC5145}" srcOrd="0" destOrd="0" presId="urn:microsoft.com/office/officeart/2005/8/layout/orgChart1"/>
    <dgm:cxn modelId="{3E285A4F-072C-48ED-A350-499F23C9F69A}" type="presOf" srcId="{1D9B3CA3-3242-4E25-8CA7-4B90EF62136C}" destId="{5EA6203D-7DD8-43A0-9956-178095D68A54}" srcOrd="1" destOrd="0" presId="urn:microsoft.com/office/officeart/2005/8/layout/orgChart1"/>
    <dgm:cxn modelId="{15C3A571-7CBA-4586-8D0C-8236252197BC}" type="presOf" srcId="{0DC02142-1762-4E97-A1FD-F3F55F450995}" destId="{6AFFCD61-D773-4FA5-99D8-76B5B08CAF17}" srcOrd="0" destOrd="0" presId="urn:microsoft.com/office/officeart/2005/8/layout/orgChart1"/>
    <dgm:cxn modelId="{6358107C-F72A-4B7C-86C7-F5ED308F8D80}" srcId="{2AF1FB47-0FCE-4C6F-8F69-29A105D3C362}" destId="{1D9B3CA3-3242-4E25-8CA7-4B90EF62136C}" srcOrd="0" destOrd="0" parTransId="{229D60DF-4A3E-4534-A4C5-21C6475CF55E}" sibTransId="{1D93CF31-FA01-4627-B066-1A79A0CC2730}"/>
    <dgm:cxn modelId="{59080C82-1A75-4451-9DF5-D138DDBA0E3C}" type="presOf" srcId="{322AE6B6-3D8A-4DDC-BEFA-A550E38DDE9E}" destId="{E8370EFF-B955-4096-85EB-5F9C5631BB4F}" srcOrd="0" destOrd="0" presId="urn:microsoft.com/office/officeart/2005/8/layout/orgChart1"/>
    <dgm:cxn modelId="{287A6E82-E626-4427-AD68-4DB0CB86B195}" type="presOf" srcId="{81EB36A9-48D9-4DE6-8C28-DFD7C81820E0}" destId="{C4D4EF23-11E9-47AD-B35C-79D1EC7C50FB}" srcOrd="1" destOrd="0" presId="urn:microsoft.com/office/officeart/2005/8/layout/orgChart1"/>
    <dgm:cxn modelId="{60B8D196-4FDF-43BC-9598-DE7791D23E1B}" srcId="{2AF1FB47-0FCE-4C6F-8F69-29A105D3C362}" destId="{81EB36A9-48D9-4DE6-8C28-DFD7C81820E0}" srcOrd="2" destOrd="0" parTransId="{0DC02142-1762-4E97-A1FD-F3F55F450995}" sibTransId="{DF9F956F-793B-4EC4-98A3-E1EBE30C4823}"/>
    <dgm:cxn modelId="{72EB93D5-DF85-479F-920E-D49D87FF261F}" srcId="{2AF1FB47-0FCE-4C6F-8F69-29A105D3C362}" destId="{1DDAE298-59F8-4AB2-A955-CDD6B7E0CA70}" srcOrd="1" destOrd="0" parTransId="{8CDD44A3-B122-4FE8-8D5A-E893519D4FEB}" sibTransId="{48B13E31-1F4B-4A3C-8FF4-F5C75DCD4AC2}"/>
    <dgm:cxn modelId="{31FE05DF-3ACE-4C8F-8756-DEB44CB1DFC9}" type="presOf" srcId="{8CDD44A3-B122-4FE8-8D5A-E893519D4FEB}" destId="{92298B02-9FC7-4030-9ECD-B1545D6AC3F2}" srcOrd="0" destOrd="0" presId="urn:microsoft.com/office/officeart/2005/8/layout/orgChart1"/>
    <dgm:cxn modelId="{729D2CEF-3C6C-4326-8E63-6A58034F81F8}" srcId="{322AE6B6-3D8A-4DDC-BEFA-A550E38DDE9E}" destId="{2AF1FB47-0FCE-4C6F-8F69-29A105D3C362}" srcOrd="0" destOrd="0" parTransId="{D21C31B8-31E6-4AA5-A2B8-1C2B37288AE2}" sibTransId="{E336729D-E418-474D-AC8E-FBFC6725DED5}"/>
    <dgm:cxn modelId="{4B6F00F9-9B27-4BFC-8DED-624D12AA0413}" type="presOf" srcId="{2AF1FB47-0FCE-4C6F-8F69-29A105D3C362}" destId="{F3FE981C-DE14-4F60-B9CD-D8A42967CBFA}" srcOrd="0" destOrd="0" presId="urn:microsoft.com/office/officeart/2005/8/layout/orgChart1"/>
    <dgm:cxn modelId="{56F10EFA-E7B7-4F9A-B112-DDC8933F9A04}" type="presOf" srcId="{1DDAE298-59F8-4AB2-A955-CDD6B7E0CA70}" destId="{F16ED9E1-D54A-4E68-B1D4-02B031479D40}" srcOrd="1" destOrd="0" presId="urn:microsoft.com/office/officeart/2005/8/layout/orgChart1"/>
    <dgm:cxn modelId="{CF4463AB-AD87-4C06-9B2E-9C026D447C0A}" type="presParOf" srcId="{E8370EFF-B955-4096-85EB-5F9C5631BB4F}" destId="{D5874E91-658D-4460-AB3E-9BC4D23431A4}" srcOrd="0" destOrd="0" presId="urn:microsoft.com/office/officeart/2005/8/layout/orgChart1"/>
    <dgm:cxn modelId="{8F670374-668B-433C-B489-10D2397C5157}" type="presParOf" srcId="{D5874E91-658D-4460-AB3E-9BC4D23431A4}" destId="{1E5FAE89-16D8-425F-B01E-68FFB713D8F5}" srcOrd="0" destOrd="0" presId="urn:microsoft.com/office/officeart/2005/8/layout/orgChart1"/>
    <dgm:cxn modelId="{D9CBA767-B682-471A-9795-55D3BB598BB5}" type="presParOf" srcId="{1E5FAE89-16D8-425F-B01E-68FFB713D8F5}" destId="{F3FE981C-DE14-4F60-B9CD-D8A42967CBFA}" srcOrd="0" destOrd="0" presId="urn:microsoft.com/office/officeart/2005/8/layout/orgChart1"/>
    <dgm:cxn modelId="{81546BA1-B533-4E9E-9D83-8B04C6D426BA}" type="presParOf" srcId="{1E5FAE89-16D8-425F-B01E-68FFB713D8F5}" destId="{83FC38E1-1F22-4696-AFE2-94F94B0DC974}" srcOrd="1" destOrd="0" presId="urn:microsoft.com/office/officeart/2005/8/layout/orgChart1"/>
    <dgm:cxn modelId="{EBE0B521-59BA-484F-AD45-8466AE72DE88}" type="presParOf" srcId="{D5874E91-658D-4460-AB3E-9BC4D23431A4}" destId="{BFE9D2C5-A1BB-4656-B62A-BD8E21D43585}" srcOrd="1" destOrd="0" presId="urn:microsoft.com/office/officeart/2005/8/layout/orgChart1"/>
    <dgm:cxn modelId="{4F86A4B8-6B60-4B1D-AEA8-1FE92DA04E94}" type="presParOf" srcId="{BFE9D2C5-A1BB-4656-B62A-BD8E21D43585}" destId="{92298B02-9FC7-4030-9ECD-B1545D6AC3F2}" srcOrd="0" destOrd="0" presId="urn:microsoft.com/office/officeart/2005/8/layout/orgChart1"/>
    <dgm:cxn modelId="{D7407DC3-2188-4B8F-BF9E-D8EEF43671C0}" type="presParOf" srcId="{BFE9D2C5-A1BB-4656-B62A-BD8E21D43585}" destId="{3D19030B-B856-4A94-B3AA-A9411F1D9E31}" srcOrd="1" destOrd="0" presId="urn:microsoft.com/office/officeart/2005/8/layout/orgChart1"/>
    <dgm:cxn modelId="{90991C98-2F48-435A-B7BC-E2E5D4555894}" type="presParOf" srcId="{3D19030B-B856-4A94-B3AA-A9411F1D9E31}" destId="{F0AB2587-C126-405E-BD17-1C85DAC5BA81}" srcOrd="0" destOrd="0" presId="urn:microsoft.com/office/officeart/2005/8/layout/orgChart1"/>
    <dgm:cxn modelId="{F7090678-9606-4479-AB46-55CCC05890FA}" type="presParOf" srcId="{F0AB2587-C126-405E-BD17-1C85DAC5BA81}" destId="{C4ACA301-C74C-4D93-849F-73BF55D0FDF1}" srcOrd="0" destOrd="0" presId="urn:microsoft.com/office/officeart/2005/8/layout/orgChart1"/>
    <dgm:cxn modelId="{2AC6E35A-280C-44DE-B06B-7BE1D9EA6C12}" type="presParOf" srcId="{F0AB2587-C126-405E-BD17-1C85DAC5BA81}" destId="{F16ED9E1-D54A-4E68-B1D4-02B031479D40}" srcOrd="1" destOrd="0" presId="urn:microsoft.com/office/officeart/2005/8/layout/orgChart1"/>
    <dgm:cxn modelId="{D5273C6D-16BB-4185-BD0D-749E1F865817}" type="presParOf" srcId="{3D19030B-B856-4A94-B3AA-A9411F1D9E31}" destId="{983CFF5E-056D-45A3-86D4-6AB2496A0978}" srcOrd="1" destOrd="0" presId="urn:microsoft.com/office/officeart/2005/8/layout/orgChart1"/>
    <dgm:cxn modelId="{013CC1D9-136C-44CA-8BA6-BEFC39C66D58}" type="presParOf" srcId="{3D19030B-B856-4A94-B3AA-A9411F1D9E31}" destId="{F147EAC7-A330-4054-85E5-0BC8564CE27C}" srcOrd="2" destOrd="0" presId="urn:microsoft.com/office/officeart/2005/8/layout/orgChart1"/>
    <dgm:cxn modelId="{D1C98D00-827A-400D-9C65-D5CE7C11F522}" type="presParOf" srcId="{BFE9D2C5-A1BB-4656-B62A-BD8E21D43585}" destId="{6AFFCD61-D773-4FA5-99D8-76B5B08CAF17}" srcOrd="2" destOrd="0" presId="urn:microsoft.com/office/officeart/2005/8/layout/orgChart1"/>
    <dgm:cxn modelId="{5E98B623-3D1A-4F27-A151-FBC9B668AA7D}" type="presParOf" srcId="{BFE9D2C5-A1BB-4656-B62A-BD8E21D43585}" destId="{036C137E-D253-4737-8B82-FE9AAD00EB40}" srcOrd="3" destOrd="0" presId="urn:microsoft.com/office/officeart/2005/8/layout/orgChart1"/>
    <dgm:cxn modelId="{9A219190-86C6-43FF-8A3A-4EC86252DC1E}" type="presParOf" srcId="{036C137E-D253-4737-8B82-FE9AAD00EB40}" destId="{BDAA336E-6CAD-4A45-88CA-7B0DC0446DD5}" srcOrd="0" destOrd="0" presId="urn:microsoft.com/office/officeart/2005/8/layout/orgChart1"/>
    <dgm:cxn modelId="{F198E820-2ED1-4788-9BE4-E46DA8E8D9ED}" type="presParOf" srcId="{BDAA336E-6CAD-4A45-88CA-7B0DC0446DD5}" destId="{EB5E99F6-187D-4747-97C4-DF938231EC63}" srcOrd="0" destOrd="0" presId="urn:microsoft.com/office/officeart/2005/8/layout/orgChart1"/>
    <dgm:cxn modelId="{7220B11B-85EC-4AB2-8C23-D24820F2E2E6}" type="presParOf" srcId="{BDAA336E-6CAD-4A45-88CA-7B0DC0446DD5}" destId="{C4D4EF23-11E9-47AD-B35C-79D1EC7C50FB}" srcOrd="1" destOrd="0" presId="urn:microsoft.com/office/officeart/2005/8/layout/orgChart1"/>
    <dgm:cxn modelId="{9627336E-24DD-435D-B12D-61284E53B391}" type="presParOf" srcId="{036C137E-D253-4737-8B82-FE9AAD00EB40}" destId="{6FCB1D86-7504-451E-9E7F-6C328ABC101B}" srcOrd="1" destOrd="0" presId="urn:microsoft.com/office/officeart/2005/8/layout/orgChart1"/>
    <dgm:cxn modelId="{9EB7FCAB-C7CB-4623-A70D-0DB0830ACAF3}" type="presParOf" srcId="{036C137E-D253-4737-8B82-FE9AAD00EB40}" destId="{EE5524A8-828E-4126-8CE0-8180829366CD}" srcOrd="2" destOrd="0" presId="urn:microsoft.com/office/officeart/2005/8/layout/orgChart1"/>
    <dgm:cxn modelId="{81DFF7BF-553D-4949-861F-9D55B8190CED}" type="presParOf" srcId="{D5874E91-658D-4460-AB3E-9BC4D23431A4}" destId="{F68DC2E9-EA3D-4F24-A2A6-D80EBE8AE572}" srcOrd="2" destOrd="0" presId="urn:microsoft.com/office/officeart/2005/8/layout/orgChart1"/>
    <dgm:cxn modelId="{E3C21373-A887-44CA-8924-8ED800AA10A6}" type="presParOf" srcId="{F68DC2E9-EA3D-4F24-A2A6-D80EBE8AE572}" destId="{E37DAD5D-C4C9-4535-8C7B-078A7DBC5145}" srcOrd="0" destOrd="0" presId="urn:microsoft.com/office/officeart/2005/8/layout/orgChart1"/>
    <dgm:cxn modelId="{5F25BB53-D312-474B-972D-E1D495C5827D}" type="presParOf" srcId="{F68DC2E9-EA3D-4F24-A2A6-D80EBE8AE572}" destId="{5735CF92-C344-4846-84DE-991FD6D39E30}" srcOrd="1" destOrd="0" presId="urn:microsoft.com/office/officeart/2005/8/layout/orgChart1"/>
    <dgm:cxn modelId="{13533BF6-799B-47CB-B0FD-FFB4A2041E4C}" type="presParOf" srcId="{5735CF92-C344-4846-84DE-991FD6D39E30}" destId="{4D963A1E-B832-4E48-B386-C619440D5086}" srcOrd="0" destOrd="0" presId="urn:microsoft.com/office/officeart/2005/8/layout/orgChart1"/>
    <dgm:cxn modelId="{121AB905-D859-4065-82EF-0933B54E8425}" type="presParOf" srcId="{4D963A1E-B832-4E48-B386-C619440D5086}" destId="{319D13D1-7DC0-4CAA-97C1-5530AF3E883C}" srcOrd="0" destOrd="0" presId="urn:microsoft.com/office/officeart/2005/8/layout/orgChart1"/>
    <dgm:cxn modelId="{16828537-F7DD-4297-97FA-47EFCA95FC35}" type="presParOf" srcId="{4D963A1E-B832-4E48-B386-C619440D5086}" destId="{5EA6203D-7DD8-43A0-9956-178095D68A54}" srcOrd="1" destOrd="0" presId="urn:microsoft.com/office/officeart/2005/8/layout/orgChart1"/>
    <dgm:cxn modelId="{F5955897-5996-4730-B7EE-B64CAB6851DA}" type="presParOf" srcId="{5735CF92-C344-4846-84DE-991FD6D39E30}" destId="{29ED9D0F-06D9-410E-8FEB-FE240BC0BCA5}" srcOrd="1" destOrd="0" presId="urn:microsoft.com/office/officeart/2005/8/layout/orgChart1"/>
    <dgm:cxn modelId="{71BCBA2F-55B7-4BF5-A79D-389EF947AC66}" type="presParOf" srcId="{5735CF92-C344-4846-84DE-991FD6D39E30}" destId="{815BCAF4-4611-4D40-AA8A-FC9F1E31BFB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7DAD5D-C4C9-4535-8C7B-078A7DBC5145}">
      <dsp:nvSpPr>
        <dsp:cNvPr id="0" name=""/>
        <dsp:cNvSpPr/>
      </dsp:nvSpPr>
      <dsp:spPr>
        <a:xfrm>
          <a:off x="3874643" y="1413139"/>
          <a:ext cx="189357" cy="1296193"/>
        </a:xfrm>
        <a:custGeom>
          <a:avLst/>
          <a:gdLst/>
          <a:ahLst/>
          <a:cxnLst/>
          <a:rect l="0" t="0" r="0" b="0"/>
          <a:pathLst>
            <a:path>
              <a:moveTo>
                <a:pt x="189357" y="0"/>
              </a:moveTo>
              <a:lnTo>
                <a:pt x="189357" y="1296193"/>
              </a:lnTo>
              <a:lnTo>
                <a:pt x="0" y="1296193"/>
              </a:lnTo>
            </a:path>
          </a:pathLst>
        </a:custGeom>
        <a:noFill/>
        <a:ln w="19050" cap="flat" cmpd="sng" algn="ctr">
          <a:solidFill>
            <a:schemeClr val="dk1"/>
          </a:solidFill>
          <a:prstDash val="solid"/>
          <a:miter lim="800000"/>
        </a:ln>
        <a:effectLst/>
        <a:scene3d>
          <a:camera prst="orthographicFront"/>
          <a:lightRig rig="flat" dir="t"/>
        </a:scene3d>
      </dsp:spPr>
      <dsp:style>
        <a:lnRef idx="3">
          <a:schemeClr val="dk1"/>
        </a:lnRef>
        <a:fillRef idx="0">
          <a:schemeClr val="dk1"/>
        </a:fillRef>
        <a:effectRef idx="2">
          <a:schemeClr val="dk1"/>
        </a:effectRef>
        <a:fontRef idx="minor">
          <a:schemeClr val="tx1"/>
        </a:fontRef>
      </dsp:style>
    </dsp:sp>
    <dsp:sp modelId="{6AFFCD61-D773-4FA5-99D8-76B5B08CAF17}">
      <dsp:nvSpPr>
        <dsp:cNvPr id="0" name=""/>
        <dsp:cNvSpPr/>
      </dsp:nvSpPr>
      <dsp:spPr>
        <a:xfrm>
          <a:off x="4064000" y="1413139"/>
          <a:ext cx="1704776" cy="25923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96517"/>
              </a:lnTo>
              <a:lnTo>
                <a:pt x="1704776" y="2296517"/>
              </a:lnTo>
              <a:lnTo>
                <a:pt x="1704776" y="2592387"/>
              </a:lnTo>
            </a:path>
          </a:pathLst>
        </a:custGeom>
        <a:noFill/>
        <a:ln w="19050" cap="flat" cmpd="sng" algn="ctr">
          <a:solidFill>
            <a:schemeClr val="dk1"/>
          </a:solidFill>
          <a:prstDash val="solid"/>
          <a:miter lim="800000"/>
        </a:ln>
        <a:effectLst/>
        <a:scene3d>
          <a:camera prst="orthographicFront"/>
          <a:lightRig rig="flat" dir="t"/>
        </a:scene3d>
      </dsp:spPr>
      <dsp:style>
        <a:lnRef idx="3">
          <a:schemeClr val="dk1"/>
        </a:lnRef>
        <a:fillRef idx="0">
          <a:schemeClr val="dk1"/>
        </a:fillRef>
        <a:effectRef idx="2">
          <a:schemeClr val="dk1"/>
        </a:effectRef>
        <a:fontRef idx="minor">
          <a:schemeClr val="tx1"/>
        </a:fontRef>
      </dsp:style>
    </dsp:sp>
    <dsp:sp modelId="{92298B02-9FC7-4030-9ECD-B1545D6AC3F2}">
      <dsp:nvSpPr>
        <dsp:cNvPr id="0" name=""/>
        <dsp:cNvSpPr/>
      </dsp:nvSpPr>
      <dsp:spPr>
        <a:xfrm>
          <a:off x="2359223" y="1413139"/>
          <a:ext cx="1704776" cy="2592387"/>
        </a:xfrm>
        <a:custGeom>
          <a:avLst/>
          <a:gdLst/>
          <a:ahLst/>
          <a:cxnLst/>
          <a:rect l="0" t="0" r="0" b="0"/>
          <a:pathLst>
            <a:path>
              <a:moveTo>
                <a:pt x="1704776" y="0"/>
              </a:moveTo>
              <a:lnTo>
                <a:pt x="1704776" y="2296517"/>
              </a:lnTo>
              <a:lnTo>
                <a:pt x="0" y="2296517"/>
              </a:lnTo>
              <a:lnTo>
                <a:pt x="0" y="2592387"/>
              </a:lnTo>
            </a:path>
          </a:pathLst>
        </a:custGeom>
        <a:noFill/>
        <a:ln w="19050" cap="flat" cmpd="sng" algn="ctr">
          <a:solidFill>
            <a:schemeClr val="dk1"/>
          </a:solidFill>
          <a:prstDash val="solid"/>
          <a:miter lim="800000"/>
        </a:ln>
        <a:effectLst/>
        <a:scene3d>
          <a:camera prst="orthographicFront"/>
          <a:lightRig rig="flat" dir="t"/>
        </a:scene3d>
      </dsp:spPr>
      <dsp:style>
        <a:lnRef idx="3">
          <a:schemeClr val="dk1"/>
        </a:lnRef>
        <a:fillRef idx="0">
          <a:schemeClr val="dk1"/>
        </a:fillRef>
        <a:effectRef idx="2">
          <a:schemeClr val="dk1"/>
        </a:effectRef>
        <a:fontRef idx="minor">
          <a:schemeClr val="tx1"/>
        </a:fontRef>
      </dsp:style>
    </dsp:sp>
    <dsp:sp modelId="{F3FE981C-DE14-4F60-B9CD-D8A42967CBFA}">
      <dsp:nvSpPr>
        <dsp:cNvPr id="0" name=""/>
        <dsp:cNvSpPr/>
      </dsp:nvSpPr>
      <dsp:spPr>
        <a:xfrm>
          <a:off x="2655093" y="4233"/>
          <a:ext cx="2817812" cy="1408906"/>
        </a:xfrm>
        <a:prstGeom prst="rect">
          <a:avLst/>
        </a:prstGeom>
        <a:gradFill rotWithShape="0">
          <a:gsLst>
            <a:gs pos="0">
              <a:schemeClr val="accent2">
                <a:shade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2800" kern="1200" dirty="0">
              <a:solidFill>
                <a:schemeClr val="tx1"/>
              </a:solidFill>
              <a:latin typeface="Century Gothic" panose="020B0502020202020204" pitchFamily="34" charset="0"/>
            </a:rPr>
            <a:t>Gemeinderat</a:t>
          </a:r>
        </a:p>
      </dsp:txBody>
      <dsp:txXfrm>
        <a:off x="2655093" y="4233"/>
        <a:ext cx="2817812" cy="1408906"/>
      </dsp:txXfrm>
    </dsp:sp>
    <dsp:sp modelId="{C4ACA301-C74C-4D93-849F-73BF55D0FDF1}">
      <dsp:nvSpPr>
        <dsp:cNvPr id="0" name=""/>
        <dsp:cNvSpPr/>
      </dsp:nvSpPr>
      <dsp:spPr>
        <a:xfrm>
          <a:off x="950317" y="4005527"/>
          <a:ext cx="2817812" cy="1408906"/>
        </a:xfrm>
        <a:prstGeom prst="rect">
          <a:avLst/>
        </a:prstGeom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2200" kern="1200" dirty="0">
              <a:solidFill>
                <a:schemeClr val="tx1"/>
              </a:solidFill>
              <a:latin typeface="Century Gothic" panose="020B0502020202020204" pitchFamily="34" charset="0"/>
            </a:rPr>
            <a:t>Steuerungsgruppe</a:t>
          </a:r>
        </a:p>
      </dsp:txBody>
      <dsp:txXfrm>
        <a:off x="950317" y="4005527"/>
        <a:ext cx="2817812" cy="1408906"/>
      </dsp:txXfrm>
    </dsp:sp>
    <dsp:sp modelId="{EB5E99F6-187D-4747-97C4-DF938231EC63}">
      <dsp:nvSpPr>
        <dsp:cNvPr id="0" name=""/>
        <dsp:cNvSpPr/>
      </dsp:nvSpPr>
      <dsp:spPr>
        <a:xfrm>
          <a:off x="4359870" y="4005527"/>
          <a:ext cx="2817812" cy="1408906"/>
        </a:xfrm>
        <a:prstGeom prst="rect">
          <a:avLst/>
        </a:prstGeom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2200" kern="1200" dirty="0">
              <a:solidFill>
                <a:schemeClr val="tx1"/>
              </a:solidFill>
              <a:latin typeface="Century Gothic" panose="020B0502020202020204" pitchFamily="34" charset="0"/>
            </a:rPr>
            <a:t>Benutzergruppe Schule</a:t>
          </a:r>
        </a:p>
      </dsp:txBody>
      <dsp:txXfrm>
        <a:off x="4359870" y="4005527"/>
        <a:ext cx="2817812" cy="1408906"/>
      </dsp:txXfrm>
    </dsp:sp>
    <dsp:sp modelId="{319D13D1-7DC0-4CAA-97C1-5530AF3E883C}">
      <dsp:nvSpPr>
        <dsp:cNvPr id="0" name=""/>
        <dsp:cNvSpPr/>
      </dsp:nvSpPr>
      <dsp:spPr>
        <a:xfrm>
          <a:off x="1056830" y="2004880"/>
          <a:ext cx="2817812" cy="1408906"/>
        </a:xfrm>
        <a:prstGeom prst="rect">
          <a:avLst/>
        </a:prstGeom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2200" kern="1200" dirty="0">
              <a:solidFill>
                <a:schemeClr val="tx1"/>
              </a:solidFill>
              <a:latin typeface="Century Gothic" panose="020B0502020202020204" pitchFamily="34" charset="0"/>
            </a:rPr>
            <a:t>Arbeitsgruppe Schulraumplanung</a:t>
          </a:r>
        </a:p>
      </dsp:txBody>
      <dsp:txXfrm>
        <a:off x="1056830" y="2004880"/>
        <a:ext cx="2817812" cy="14089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C17B1A-B443-4877-8B9F-DDF2AAEC942E}" type="datetimeFigureOut">
              <a:rPr lang="de-CH" smtClean="0"/>
              <a:pPr/>
              <a:t>14.04.2025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EA1A0-16D7-4A2C-8EE7-B3D2FBBAB45D}" type="slidenum">
              <a:rPr lang="de-CH" smtClean="0"/>
              <a:pPr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19481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AEA1A0-16D7-4A2C-8EE7-B3D2FBBAB45D}" type="slidenum">
              <a:rPr lang="de-CH" smtClean="0"/>
              <a:pPr/>
              <a:t>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977544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AEA1A0-16D7-4A2C-8EE7-B3D2FBBAB45D}" type="slidenum">
              <a:rPr lang="de-CH" smtClean="0"/>
              <a:pPr/>
              <a:t>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8789627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AEA1A0-16D7-4A2C-8EE7-B3D2FBBAB45D}" type="slidenum">
              <a:rPr lang="de-CH" smtClean="0"/>
              <a:pPr/>
              <a:t>21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743292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AEA1A0-16D7-4A2C-8EE7-B3D2FBBAB45D}" type="slidenum">
              <a:rPr lang="de-CH" smtClean="0"/>
              <a:pPr/>
              <a:t>24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1555509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pPr/>
              <a:t>4/14/2025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39574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pPr/>
              <a:t>4/14/2025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712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pPr/>
              <a:t>4/14/2025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82105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pPr/>
              <a:t>4/14/2025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6753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pPr/>
              <a:t>4/14/2025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81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pPr/>
              <a:t>4/14/2025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7963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pPr/>
              <a:t>4/14/2025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814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pPr/>
              <a:t>4/14/2025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2092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pPr/>
              <a:t>4/14/2025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8408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pPr/>
              <a:t>4/14/2025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03482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pPr/>
              <a:t>4/14/2025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907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72345051-2045-45DA-935E-2E3CA1A69ADC}" type="datetimeFigureOut">
              <a:rPr lang="en-US" smtClean="0"/>
              <a:pPr/>
              <a:t>4/14/2025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A7CD31F4-64FA-4BA0-9498-67783267A8C8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8801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72" r:id="rId1"/>
    <p:sldLayoutId id="2147484573" r:id="rId2"/>
    <p:sldLayoutId id="2147484574" r:id="rId3"/>
    <p:sldLayoutId id="2147484575" r:id="rId4"/>
    <p:sldLayoutId id="2147484576" r:id="rId5"/>
    <p:sldLayoutId id="2147484577" r:id="rId6"/>
    <p:sldLayoutId id="2147484578" r:id="rId7"/>
    <p:sldLayoutId id="2147484579" r:id="rId8"/>
    <p:sldLayoutId id="2147484580" r:id="rId9"/>
    <p:sldLayoutId id="2147484581" r:id="rId10"/>
    <p:sldLayoutId id="214748458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svg"/><Relationship Id="rId3" Type="http://schemas.openxmlformats.org/officeDocument/2006/relationships/image" Target="../media/image5.jpeg"/><Relationship Id="rId7" Type="http://schemas.openxmlformats.org/officeDocument/2006/relationships/image" Target="../media/image9.svg"/><Relationship Id="rId12" Type="http://schemas.openxmlformats.org/officeDocument/2006/relationships/image" Target="../media/image14.png"/><Relationship Id="rId17" Type="http://schemas.openxmlformats.org/officeDocument/2006/relationships/image" Target="../media/image2.sv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svg"/><Relationship Id="rId5" Type="http://schemas.openxmlformats.org/officeDocument/2006/relationships/image" Target="../media/image7.svg"/><Relationship Id="rId15" Type="http://schemas.openxmlformats.org/officeDocument/2006/relationships/image" Target="../media/image17.sv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Freeform 15">
            <a:extLst>
              <a:ext uri="{FF2B5EF4-FFF2-40B4-BE49-F238E27FC236}">
                <a16:creationId xmlns:a16="http://schemas.microsoft.com/office/drawing/2014/main" id="{9F1787D5-199C-360B-97F7-03ABB2A5F5F8}"/>
              </a:ext>
            </a:extLst>
          </p:cNvPr>
          <p:cNvSpPr/>
          <p:nvPr/>
        </p:nvSpPr>
        <p:spPr>
          <a:xfrm rot="-1406503">
            <a:off x="-9043" y="522981"/>
            <a:ext cx="3222924" cy="623197"/>
          </a:xfrm>
          <a:custGeom>
            <a:avLst/>
            <a:gdLst/>
            <a:ahLst/>
            <a:cxnLst/>
            <a:rect l="l" t="t" r="r" b="b"/>
            <a:pathLst>
              <a:path w="5551656" h="1837094">
                <a:moveTo>
                  <a:pt x="0" y="0"/>
                </a:moveTo>
                <a:lnTo>
                  <a:pt x="5551656" y="0"/>
                </a:lnTo>
                <a:lnTo>
                  <a:pt x="5551656" y="1837094"/>
                </a:lnTo>
                <a:lnTo>
                  <a:pt x="0" y="1837094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CH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3F0CB65-57A5-0D68-6569-6AC58A5E78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418" y="154337"/>
            <a:ext cx="5226409" cy="4869238"/>
          </a:xfrm>
        </p:spPr>
        <p:txBody>
          <a:bodyPr anchor="b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de-CH" sz="4000" i="0" dirty="0">
                <a:latin typeface="Happy Selfie" pitchFamily="2" charset="0"/>
              </a:rPr>
              <a:t>Herzlich willkommen </a:t>
            </a:r>
            <a:br>
              <a:rPr lang="de-CH" sz="4000" i="0" dirty="0">
                <a:latin typeface="Happy Selfie" pitchFamily="2" charset="0"/>
              </a:rPr>
            </a:br>
            <a:r>
              <a:rPr lang="de-CH" sz="4000" i="0" dirty="0">
                <a:latin typeface="Happy Selfie" pitchFamily="2" charset="0"/>
              </a:rPr>
              <a:t>zur Infoveranstaltung Schulraumplanung</a:t>
            </a:r>
            <a:br>
              <a:rPr lang="de-CH" sz="4000" i="0" dirty="0">
                <a:latin typeface="Happy Selfie" pitchFamily="2" charset="0"/>
              </a:rPr>
            </a:br>
            <a:br>
              <a:rPr lang="de-CH" sz="4000" dirty="0">
                <a:latin typeface="Happy Selfie" pitchFamily="2" charset="0"/>
              </a:rPr>
            </a:br>
            <a:r>
              <a:rPr lang="de-CH" sz="4000" i="0" dirty="0">
                <a:latin typeface="Happy Selfie" pitchFamily="2" charset="0"/>
              </a:rPr>
              <a:t> </a:t>
            </a:r>
            <a:r>
              <a:rPr lang="de-CH" sz="2800" i="0" dirty="0">
                <a:latin typeface="Happy Selfie" pitchFamily="2" charset="0"/>
              </a:rPr>
              <a:t>vom 2. April 2025</a:t>
            </a:r>
            <a:br>
              <a:rPr lang="de-CH" sz="2800" i="0" dirty="0">
                <a:latin typeface="Happy Selfie" pitchFamily="2" charset="0"/>
              </a:rPr>
            </a:br>
            <a:r>
              <a:rPr lang="de-CH" sz="2800" dirty="0">
                <a:latin typeface="Happy Selfie" pitchFamily="2" charset="0"/>
              </a:rPr>
              <a:t>in der Turnhalle Neumatt </a:t>
            </a:r>
            <a:br>
              <a:rPr lang="de-CH" sz="2800" dirty="0">
                <a:latin typeface="Happy Selfie" pitchFamily="2" charset="0"/>
              </a:rPr>
            </a:br>
            <a:r>
              <a:rPr lang="de-CH" sz="2800" dirty="0">
                <a:latin typeface="Happy Selfie" pitchFamily="2" charset="0"/>
              </a:rPr>
              <a:t>Madiswil</a:t>
            </a:r>
            <a:endParaRPr lang="de-CH" sz="4000" i="0" dirty="0">
              <a:latin typeface="Happy Selfie" pitchFamily="2" charset="0"/>
            </a:endParaRPr>
          </a:p>
        </p:txBody>
      </p:sp>
      <p:pic>
        <p:nvPicPr>
          <p:cNvPr id="8" name="Drawing 0">
            <a:extLst>
              <a:ext uri="{FF2B5EF4-FFF2-40B4-BE49-F238E27FC236}">
                <a16:creationId xmlns:a16="http://schemas.microsoft.com/office/drawing/2014/main" id="{8BC9FC1A-B5BB-ECBF-3F2B-AD587DAB3099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 l="32712" r="334" b="-1"/>
          <a:stretch/>
        </p:blipFill>
        <p:spPr>
          <a:xfrm>
            <a:off x="5313225" y="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sp>
        <p:nvSpPr>
          <p:cNvPr id="57" name="Freeform 16">
            <a:extLst>
              <a:ext uri="{FF2B5EF4-FFF2-40B4-BE49-F238E27FC236}">
                <a16:creationId xmlns:a16="http://schemas.microsoft.com/office/drawing/2014/main" id="{26582D98-0A12-F01B-6E0B-91FDF1C7A1A7}"/>
              </a:ext>
            </a:extLst>
          </p:cNvPr>
          <p:cNvSpPr/>
          <p:nvPr/>
        </p:nvSpPr>
        <p:spPr>
          <a:xfrm rot="1297557">
            <a:off x="1913651" y="5556461"/>
            <a:ext cx="3758054" cy="816368"/>
          </a:xfrm>
          <a:custGeom>
            <a:avLst/>
            <a:gdLst/>
            <a:ahLst/>
            <a:cxnLst/>
            <a:rect l="l" t="t" r="r" b="b"/>
            <a:pathLst>
              <a:path w="5551656" h="1837094">
                <a:moveTo>
                  <a:pt x="0" y="0"/>
                </a:moveTo>
                <a:lnTo>
                  <a:pt x="5551657" y="0"/>
                </a:lnTo>
                <a:lnTo>
                  <a:pt x="5551657" y="1837093"/>
                </a:lnTo>
                <a:lnTo>
                  <a:pt x="0" y="1837093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5070068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E6138F5E-6C85-6BF1-86BD-D6C133B926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763" y="104261"/>
            <a:ext cx="10515600" cy="1114300"/>
          </a:xfrm>
        </p:spPr>
        <p:txBody>
          <a:bodyPr>
            <a:normAutofit/>
          </a:bodyPr>
          <a:lstStyle/>
          <a:p>
            <a:r>
              <a:rPr lang="de-CH" sz="3600" b="1" dirty="0">
                <a:latin typeface="Century Gothic" panose="020B0502020202020204" pitchFamily="34" charset="0"/>
              </a:rPr>
              <a:t>Auswirkungen auf den Finanzhaushalt</a:t>
            </a:r>
          </a:p>
        </p:txBody>
      </p:sp>
      <p:pic>
        <p:nvPicPr>
          <p:cNvPr id="5" name="Grafik 4" descr="Ein Bild, das Zeichnung, Cartoon, Hockey, Clipart enthält.&#10;&#10;Automatisch generierte Beschreibung">
            <a:extLst>
              <a:ext uri="{FF2B5EF4-FFF2-40B4-BE49-F238E27FC236}">
                <a16:creationId xmlns:a16="http://schemas.microsoft.com/office/drawing/2014/main" id="{0AB6C671-7E50-44E7-7B73-AD8A57E7D15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8094" y="319088"/>
            <a:ext cx="714143" cy="899472"/>
          </a:xfrm>
          <a:prstGeom prst="rect">
            <a:avLst/>
          </a:prstGeom>
        </p:spPr>
      </p:pic>
      <p:graphicFrame>
        <p:nvGraphicFramePr>
          <p:cNvPr id="2" name="Inhaltsplatzhalter 5">
            <a:extLst>
              <a:ext uri="{FF2B5EF4-FFF2-40B4-BE49-F238E27FC236}">
                <a16:creationId xmlns:a16="http://schemas.microsoft.com/office/drawing/2014/main" id="{A619E9E3-275F-13B7-B872-D58492AAC65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67995738"/>
              </p:ext>
            </p:extLst>
          </p:nvPr>
        </p:nvGraphicFramePr>
        <p:xfrm>
          <a:off x="429492" y="1218560"/>
          <a:ext cx="10942346" cy="5235257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1716772">
                  <a:extLst>
                    <a:ext uri="{9D8B030D-6E8A-4147-A177-3AD203B41FA5}">
                      <a16:colId xmlns:a16="http://schemas.microsoft.com/office/drawing/2014/main" val="2947243081"/>
                    </a:ext>
                  </a:extLst>
                </a:gridCol>
                <a:gridCol w="5349045">
                  <a:extLst>
                    <a:ext uri="{9D8B030D-6E8A-4147-A177-3AD203B41FA5}">
                      <a16:colId xmlns:a16="http://schemas.microsoft.com/office/drawing/2014/main" val="1849927293"/>
                    </a:ext>
                  </a:extLst>
                </a:gridCol>
                <a:gridCol w="2064327">
                  <a:extLst>
                    <a:ext uri="{9D8B030D-6E8A-4147-A177-3AD203B41FA5}">
                      <a16:colId xmlns:a16="http://schemas.microsoft.com/office/drawing/2014/main" val="1495464123"/>
                    </a:ext>
                  </a:extLst>
                </a:gridCol>
                <a:gridCol w="1812202">
                  <a:extLst>
                    <a:ext uri="{9D8B030D-6E8A-4147-A177-3AD203B41FA5}">
                      <a16:colId xmlns:a16="http://schemas.microsoft.com/office/drawing/2014/main" val="1240058310"/>
                    </a:ext>
                  </a:extLst>
                </a:gridCol>
              </a:tblGrid>
              <a:tr h="497111">
                <a:tc gridSpan="2">
                  <a:txBody>
                    <a:bodyPr/>
                    <a:lstStyle/>
                    <a:p>
                      <a:r>
                        <a:rPr lang="de-CH" sz="18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Finanzierungsplan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de-CH" sz="1600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Summen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8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Total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96606916"/>
                  </a:ext>
                </a:extLst>
              </a:tr>
              <a:tr h="31356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6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2025 / 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Kindergartenanlage Homatt</a:t>
                      </a:r>
                    </a:p>
                    <a:p>
                      <a:r>
                        <a:rPr lang="de-CH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Ausstattungen Kindergarten</a:t>
                      </a:r>
                    </a:p>
                    <a:p>
                      <a:r>
                        <a:rPr lang="de-CH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Provisorien inkl. Umzüge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6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2’085’000.00</a:t>
                      </a:r>
                    </a:p>
                    <a:p>
                      <a:pPr algn="r"/>
                      <a:r>
                        <a:rPr lang="de-CH" sz="16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100’000.00</a:t>
                      </a:r>
                    </a:p>
                    <a:p>
                      <a:pPr algn="r"/>
                      <a:r>
                        <a:rPr lang="de-CH" sz="16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473’000.00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de-CH" sz="16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9339582"/>
                  </a:ext>
                </a:extLst>
              </a:tr>
              <a:tr h="313563">
                <a:tc gridSpan="2">
                  <a:txBody>
                    <a:bodyPr/>
                    <a:lstStyle/>
                    <a:p>
                      <a:r>
                        <a:rPr lang="de-CH" sz="16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Total Finanzbedarf bis August 2026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CH" sz="1600" b="1" dirty="0">
                        <a:solidFill>
                          <a:srgbClr val="FF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6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CHF     2’658’000.00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6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2’658’000.00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1957698"/>
                  </a:ext>
                </a:extLst>
              </a:tr>
              <a:tr h="349026">
                <a:tc>
                  <a:txBody>
                    <a:bodyPr/>
                    <a:lstStyle/>
                    <a:p>
                      <a:endParaRPr lang="de-CH" sz="16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CH" sz="16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de-CH" sz="16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de-CH" sz="16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0800392"/>
                  </a:ext>
                </a:extLst>
              </a:tr>
              <a:tr h="313563">
                <a:tc>
                  <a:txBody>
                    <a:bodyPr/>
                    <a:lstStyle/>
                    <a:p>
                      <a:r>
                        <a:rPr lang="de-CH" sz="16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2026 / 2027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Schulanlage Neumatt Trakt 2 mit Anbau</a:t>
                      </a:r>
                    </a:p>
                    <a:p>
                      <a:r>
                        <a:rPr lang="de-CH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Ausstattungen Trakt 2 </a:t>
                      </a:r>
                      <a:r>
                        <a:rPr lang="de-CH"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mit Anbau</a:t>
                      </a:r>
                      <a:br>
                        <a:rPr lang="de-CH"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</a:br>
                      <a:r>
                        <a:rPr lang="de-CH"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Tagesschule </a:t>
                      </a:r>
                      <a:r>
                        <a:rPr lang="de-CH" sz="16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Mostereiweg</a:t>
                      </a:r>
                      <a:endParaRPr lang="de-CH" sz="16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6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CHF    6’665’000.00</a:t>
                      </a:r>
                    </a:p>
                    <a:p>
                      <a:pPr algn="r"/>
                      <a:r>
                        <a:rPr lang="de-CH" sz="16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CHF       370’000.00</a:t>
                      </a:r>
                    </a:p>
                    <a:p>
                      <a:pPr algn="r"/>
                      <a:r>
                        <a:rPr lang="de-CH" sz="16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CHF         85’000.00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de-CH" sz="16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0528088"/>
                  </a:ext>
                </a:extLst>
              </a:tr>
              <a:tr h="313563">
                <a:tc gridSpan="2">
                  <a:txBody>
                    <a:bodyPr/>
                    <a:lstStyle/>
                    <a:p>
                      <a:r>
                        <a:rPr lang="de-CH" sz="16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Total Finanzbedarf bis August 2027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CH" sz="1600" dirty="0">
                        <a:solidFill>
                          <a:srgbClr val="FF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6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CHF    7’120’000.00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6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9’778’000.00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1564796"/>
                  </a:ext>
                </a:extLst>
              </a:tr>
              <a:tr h="313563">
                <a:tc>
                  <a:txBody>
                    <a:bodyPr/>
                    <a:lstStyle/>
                    <a:p>
                      <a:endParaRPr lang="de-CH" sz="16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CH" sz="16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de-CH" sz="16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de-CH" sz="16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7317833"/>
                  </a:ext>
                </a:extLst>
              </a:tr>
              <a:tr h="313563">
                <a:tc>
                  <a:txBody>
                    <a:bodyPr/>
                    <a:lstStyle/>
                    <a:p>
                      <a:r>
                        <a:rPr lang="de-CH" sz="16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2027 /2028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Schulanlage Neumatt Trakt 1</a:t>
                      </a:r>
                    </a:p>
                    <a:p>
                      <a:r>
                        <a:rPr lang="de-CH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Ausstattungen Trakt 1</a:t>
                      </a:r>
                    </a:p>
                    <a:p>
                      <a:r>
                        <a:rPr lang="de-CH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Umgebung und Parkierung</a:t>
                      </a:r>
                    </a:p>
                    <a:p>
                      <a:r>
                        <a:rPr lang="de-CH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Schliessanlage Turnhalle EVAK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6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CHF   1’620’000.00</a:t>
                      </a:r>
                    </a:p>
                    <a:p>
                      <a:pPr algn="r"/>
                      <a:r>
                        <a:rPr lang="de-CH" sz="16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CHF       176’000.00</a:t>
                      </a:r>
                    </a:p>
                    <a:p>
                      <a:pPr algn="r"/>
                      <a:r>
                        <a:rPr lang="de-CH" sz="16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CHF       550’000.00</a:t>
                      </a:r>
                    </a:p>
                    <a:p>
                      <a:pPr algn="r"/>
                      <a:r>
                        <a:rPr lang="de-CH" sz="16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CHF         15’000.00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de-CH" sz="16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7853351"/>
                  </a:ext>
                </a:extLst>
              </a:tr>
              <a:tr h="313563">
                <a:tc>
                  <a:txBody>
                    <a:bodyPr/>
                    <a:lstStyle/>
                    <a:p>
                      <a:endParaRPr lang="de-CH" sz="16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Reserve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6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CHF       661’000.00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de-CH" sz="16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8428494"/>
                  </a:ext>
                </a:extLst>
              </a:tr>
              <a:tr h="325582">
                <a:tc gridSpan="2">
                  <a:txBody>
                    <a:bodyPr/>
                    <a:lstStyle/>
                    <a:p>
                      <a:r>
                        <a:rPr lang="de-CH" sz="16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Total Finanzbedarf bis Ende 2028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CH" sz="16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6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CHF   3’022’000.00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6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12’800’000.00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50260148"/>
                  </a:ext>
                </a:extLst>
              </a:tr>
            </a:tbl>
          </a:graphicData>
        </a:graphic>
      </p:graphicFrame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72D7596F-7D26-4D61-A490-B6D7B111F1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5586520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6BE60FA-538A-FEFC-51B1-683D1DE4B4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CH" b="1" dirty="0"/>
              <a:t>Jährliche Folgekosten</a:t>
            </a:r>
          </a:p>
          <a:p>
            <a:r>
              <a:rPr lang="de-CH" dirty="0"/>
              <a:t>Abschreibungen</a:t>
            </a:r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pPr marL="0" indent="0">
              <a:buNone/>
            </a:pPr>
            <a:endParaRPr lang="de-CH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E6138F5E-6C85-6BF1-86BD-D6C133B926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763" y="104261"/>
            <a:ext cx="10515600" cy="1114300"/>
          </a:xfrm>
        </p:spPr>
        <p:txBody>
          <a:bodyPr>
            <a:normAutofit/>
          </a:bodyPr>
          <a:lstStyle/>
          <a:p>
            <a:r>
              <a:rPr lang="de-CH" sz="3600" b="1" dirty="0">
                <a:latin typeface="Century Gothic" panose="020B0502020202020204" pitchFamily="34" charset="0"/>
              </a:rPr>
              <a:t>Auswirkungen auf den Finanzhaushalt</a:t>
            </a:r>
          </a:p>
        </p:txBody>
      </p:sp>
      <p:pic>
        <p:nvPicPr>
          <p:cNvPr id="5" name="Grafik 4" descr="Ein Bild, das Zeichnung, Cartoon, Hockey, Clipart enthält.&#10;&#10;Automatisch generierte Beschreibung">
            <a:extLst>
              <a:ext uri="{FF2B5EF4-FFF2-40B4-BE49-F238E27FC236}">
                <a16:creationId xmlns:a16="http://schemas.microsoft.com/office/drawing/2014/main" id="{0AB6C671-7E50-44E7-7B73-AD8A57E7D15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8094" y="319088"/>
            <a:ext cx="714143" cy="899472"/>
          </a:xfrm>
          <a:prstGeom prst="rect">
            <a:avLst/>
          </a:prstGeom>
        </p:spPr>
      </p:pic>
      <p:graphicFrame>
        <p:nvGraphicFramePr>
          <p:cNvPr id="6" name="Tabelle 5">
            <a:extLst>
              <a:ext uri="{FF2B5EF4-FFF2-40B4-BE49-F238E27FC236}">
                <a16:creationId xmlns:a16="http://schemas.microsoft.com/office/drawing/2014/main" id="{46B4F001-F6B5-59E6-3319-E1C750CC5E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1088888"/>
              </p:ext>
            </p:extLst>
          </p:nvPr>
        </p:nvGraphicFramePr>
        <p:xfrm>
          <a:off x="1148926" y="2887178"/>
          <a:ext cx="8466043" cy="1483360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4026390">
                  <a:extLst>
                    <a:ext uri="{9D8B030D-6E8A-4147-A177-3AD203B41FA5}">
                      <a16:colId xmlns:a16="http://schemas.microsoft.com/office/drawing/2014/main" val="1688380191"/>
                    </a:ext>
                  </a:extLst>
                </a:gridCol>
                <a:gridCol w="1847653">
                  <a:extLst>
                    <a:ext uri="{9D8B030D-6E8A-4147-A177-3AD203B41FA5}">
                      <a16:colId xmlns:a16="http://schemas.microsoft.com/office/drawing/2014/main" val="336708228"/>
                    </a:ext>
                  </a:extLst>
                </a:gridCol>
                <a:gridCol w="2592000">
                  <a:extLst>
                    <a:ext uri="{9D8B030D-6E8A-4147-A177-3AD203B41FA5}">
                      <a16:colId xmlns:a16="http://schemas.microsoft.com/office/drawing/2014/main" val="337761584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CH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Investition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Nutzungsdauer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Abschreibungsbetrag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93152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dirty="0">
                          <a:latin typeface="Century Gothic" panose="020B0502020202020204" pitchFamily="34" charset="0"/>
                        </a:rPr>
                        <a:t>Gebäude, Provisorien, Umgebung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>
                          <a:latin typeface="Century Gothic" panose="020B0502020202020204" pitchFamily="34" charset="0"/>
                        </a:rPr>
                        <a:t>33 1/3 Jahre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tabLst>
                          <a:tab pos="2328863" algn="r"/>
                        </a:tabLst>
                      </a:pPr>
                      <a:r>
                        <a:rPr lang="de-CH" dirty="0">
                          <a:latin typeface="Century Gothic" panose="020B0502020202020204" pitchFamily="34" charset="0"/>
                        </a:rPr>
                        <a:t>CHF	377’000.00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3489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dirty="0">
                          <a:latin typeface="Century Gothic" panose="020B0502020202020204" pitchFamily="34" charset="0"/>
                        </a:rPr>
                        <a:t>Ausstattungen Möblierung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>
                          <a:latin typeface="Century Gothic" panose="020B0502020202020204" pitchFamily="34" charset="0"/>
                        </a:rPr>
                        <a:t>10 Jahre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tabLst>
                          <a:tab pos="2328863" algn="r"/>
                        </a:tabLst>
                      </a:pPr>
                      <a:r>
                        <a:rPr lang="de-CH" dirty="0">
                          <a:latin typeface="Century Gothic" panose="020B0502020202020204" pitchFamily="34" charset="0"/>
                        </a:rPr>
                        <a:t>CHF	64’600.00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02194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dirty="0">
                          <a:latin typeface="Century Gothic" panose="020B0502020202020204" pitchFamily="34" charset="0"/>
                        </a:rPr>
                        <a:t>Total Abschreibungen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CH" dirty="0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tabLst>
                          <a:tab pos="2328863" algn="r"/>
                        </a:tabLst>
                      </a:pPr>
                      <a:r>
                        <a:rPr lang="de-CH" dirty="0">
                          <a:latin typeface="Century Gothic" panose="020B0502020202020204" pitchFamily="34" charset="0"/>
                        </a:rPr>
                        <a:t>CHF	441’600.00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92619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81385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6BE60FA-538A-FEFC-51B1-683D1DE4B4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CH" b="1" dirty="0"/>
              <a:t>Jährliche Folgekosten</a:t>
            </a:r>
          </a:p>
          <a:p>
            <a:pPr>
              <a:tabLst>
                <a:tab pos="8248650" algn="r"/>
              </a:tabLst>
            </a:pPr>
            <a:r>
              <a:rPr lang="de-CH" dirty="0"/>
              <a:t>Kapitalkosten	</a:t>
            </a:r>
            <a:r>
              <a:rPr lang="de-CH" sz="1100" dirty="0"/>
              <a:t>(Beträge in tausend CHF)</a:t>
            </a:r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pPr lvl="1"/>
            <a:r>
              <a:rPr lang="de-CH" dirty="0"/>
              <a:t>Durchschnittliche Zinsen CHF 300’000.00/Jahr</a:t>
            </a:r>
          </a:p>
          <a:p>
            <a:pPr lvl="1"/>
            <a:r>
              <a:rPr lang="de-CH" dirty="0"/>
              <a:t>Gesamtes Projekt muss mit Fremdkapital finanziert werden.</a:t>
            </a:r>
          </a:p>
          <a:p>
            <a:pPr marL="0" indent="0">
              <a:buNone/>
            </a:pPr>
            <a:endParaRPr lang="de-CH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E6138F5E-6C85-6BF1-86BD-D6C133B926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763" y="104261"/>
            <a:ext cx="10515600" cy="1114300"/>
          </a:xfrm>
        </p:spPr>
        <p:txBody>
          <a:bodyPr>
            <a:normAutofit/>
          </a:bodyPr>
          <a:lstStyle/>
          <a:p>
            <a:r>
              <a:rPr lang="de-CH" sz="3600" b="1" dirty="0">
                <a:latin typeface="Century Gothic" panose="020B0502020202020204" pitchFamily="34" charset="0"/>
              </a:rPr>
              <a:t>Auswirkungen auf den Finanzhaushalt</a:t>
            </a:r>
          </a:p>
        </p:txBody>
      </p:sp>
      <p:pic>
        <p:nvPicPr>
          <p:cNvPr id="5" name="Grafik 4" descr="Ein Bild, das Zeichnung, Cartoon, Hockey, Clipart enthält.&#10;&#10;Automatisch generierte Beschreibung">
            <a:extLst>
              <a:ext uri="{FF2B5EF4-FFF2-40B4-BE49-F238E27FC236}">
                <a16:creationId xmlns:a16="http://schemas.microsoft.com/office/drawing/2014/main" id="{0AB6C671-7E50-44E7-7B73-AD8A57E7D15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8094" y="319088"/>
            <a:ext cx="714143" cy="899472"/>
          </a:xfrm>
          <a:prstGeom prst="rect">
            <a:avLst/>
          </a:prstGeom>
        </p:spPr>
      </p:pic>
      <p:graphicFrame>
        <p:nvGraphicFramePr>
          <p:cNvPr id="6" name="Tabelle 5">
            <a:extLst>
              <a:ext uri="{FF2B5EF4-FFF2-40B4-BE49-F238E27FC236}">
                <a16:creationId xmlns:a16="http://schemas.microsoft.com/office/drawing/2014/main" id="{46B4F001-F6B5-59E6-3319-E1C750CC5E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6953989"/>
              </p:ext>
            </p:extLst>
          </p:nvPr>
        </p:nvGraphicFramePr>
        <p:xfrm>
          <a:off x="1148925" y="2887178"/>
          <a:ext cx="8020980" cy="1854200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2404980">
                  <a:extLst>
                    <a:ext uri="{9D8B030D-6E8A-4147-A177-3AD203B41FA5}">
                      <a16:colId xmlns:a16="http://schemas.microsoft.com/office/drawing/2014/main" val="1688380191"/>
                    </a:ext>
                  </a:extLst>
                </a:gridCol>
                <a:gridCol w="936000">
                  <a:extLst>
                    <a:ext uri="{9D8B030D-6E8A-4147-A177-3AD203B41FA5}">
                      <a16:colId xmlns:a16="http://schemas.microsoft.com/office/drawing/2014/main" val="336708228"/>
                    </a:ext>
                  </a:extLst>
                </a:gridCol>
                <a:gridCol w="936000">
                  <a:extLst>
                    <a:ext uri="{9D8B030D-6E8A-4147-A177-3AD203B41FA5}">
                      <a16:colId xmlns:a16="http://schemas.microsoft.com/office/drawing/2014/main" val="3377615846"/>
                    </a:ext>
                  </a:extLst>
                </a:gridCol>
                <a:gridCol w="936000">
                  <a:extLst>
                    <a:ext uri="{9D8B030D-6E8A-4147-A177-3AD203B41FA5}">
                      <a16:colId xmlns:a16="http://schemas.microsoft.com/office/drawing/2014/main" val="2478555296"/>
                    </a:ext>
                  </a:extLst>
                </a:gridCol>
                <a:gridCol w="936000">
                  <a:extLst>
                    <a:ext uri="{9D8B030D-6E8A-4147-A177-3AD203B41FA5}">
                      <a16:colId xmlns:a16="http://schemas.microsoft.com/office/drawing/2014/main" val="2633470903"/>
                    </a:ext>
                  </a:extLst>
                </a:gridCol>
                <a:gridCol w="936000">
                  <a:extLst>
                    <a:ext uri="{9D8B030D-6E8A-4147-A177-3AD203B41FA5}">
                      <a16:colId xmlns:a16="http://schemas.microsoft.com/office/drawing/2014/main" val="2336285591"/>
                    </a:ext>
                  </a:extLst>
                </a:gridCol>
                <a:gridCol w="936000">
                  <a:extLst>
                    <a:ext uri="{9D8B030D-6E8A-4147-A177-3AD203B41FA5}">
                      <a16:colId xmlns:a16="http://schemas.microsoft.com/office/drawing/2014/main" val="352128406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e-CH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2027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2028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2029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2030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2031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93152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dirty="0">
                          <a:latin typeface="Century Gothic" panose="020B0502020202020204" pitchFamily="34" charset="0"/>
                        </a:rPr>
                        <a:t>Investitionssumme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>
                          <a:latin typeface="Century Gothic" panose="020B0502020202020204" pitchFamily="34" charset="0"/>
                        </a:rPr>
                        <a:t>7’701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tabLst>
                          <a:tab pos="2328863" algn="r"/>
                        </a:tabLst>
                      </a:pPr>
                      <a:r>
                        <a:rPr lang="de-CH" dirty="0">
                          <a:latin typeface="Century Gothic" panose="020B0502020202020204" pitchFamily="34" charset="0"/>
                        </a:rPr>
                        <a:t>12’471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tabLst>
                          <a:tab pos="2328863" algn="r"/>
                        </a:tabLst>
                      </a:pPr>
                      <a:r>
                        <a:rPr lang="de-CH" dirty="0">
                          <a:latin typeface="Century Gothic" panose="020B0502020202020204" pitchFamily="34" charset="0"/>
                        </a:rPr>
                        <a:t>13’213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tabLst>
                          <a:tab pos="2328863" algn="r"/>
                        </a:tabLst>
                      </a:pPr>
                      <a:r>
                        <a:rPr lang="de-CH" dirty="0">
                          <a:latin typeface="Century Gothic" panose="020B0502020202020204" pitchFamily="34" charset="0"/>
                        </a:rPr>
                        <a:t>13’213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tabLst>
                          <a:tab pos="2328863" algn="r"/>
                        </a:tabLst>
                      </a:pPr>
                      <a:r>
                        <a:rPr lang="de-CH" dirty="0">
                          <a:latin typeface="Century Gothic" panose="020B0502020202020204" pitchFamily="34" charset="0"/>
                        </a:rPr>
                        <a:t>13’213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tabLst>
                          <a:tab pos="2328863" algn="r"/>
                        </a:tabLst>
                      </a:pPr>
                      <a:r>
                        <a:rPr lang="de-CH" dirty="0">
                          <a:latin typeface="Century Gothic" panose="020B0502020202020204" pitchFamily="34" charset="0"/>
                        </a:rPr>
                        <a:t>13’213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3489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dirty="0">
                          <a:latin typeface="Century Gothic" panose="020B0502020202020204" pitchFamily="34" charset="0"/>
                        </a:rPr>
                        <a:t>Wertberichtigung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de-CH" dirty="0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tabLst>
                          <a:tab pos="2328863" algn="r"/>
                        </a:tabLst>
                      </a:pPr>
                      <a:r>
                        <a:rPr lang="de-CH" dirty="0">
                          <a:latin typeface="Century Gothic" panose="020B0502020202020204" pitchFamily="34" charset="0"/>
                        </a:rPr>
                        <a:t>65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tabLst>
                          <a:tab pos="2328863" algn="r"/>
                        </a:tabLst>
                      </a:pPr>
                      <a:r>
                        <a:rPr lang="de-CH" dirty="0">
                          <a:latin typeface="Century Gothic" panose="020B0502020202020204" pitchFamily="34" charset="0"/>
                        </a:rPr>
                        <a:t>506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tabLst>
                          <a:tab pos="2328863" algn="r"/>
                        </a:tabLst>
                      </a:pPr>
                      <a:r>
                        <a:rPr lang="de-CH" dirty="0">
                          <a:latin typeface="Century Gothic" panose="020B0502020202020204" pitchFamily="34" charset="0"/>
                        </a:rPr>
                        <a:t>948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tabLst>
                          <a:tab pos="2328863" algn="r"/>
                        </a:tabLst>
                      </a:pPr>
                      <a:r>
                        <a:rPr lang="de-CH" dirty="0">
                          <a:latin typeface="Century Gothic" panose="020B0502020202020204" pitchFamily="34" charset="0"/>
                        </a:rPr>
                        <a:t>1’389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tabLst>
                          <a:tab pos="2328863" algn="r"/>
                        </a:tabLst>
                      </a:pPr>
                      <a:r>
                        <a:rPr lang="de-CH" dirty="0">
                          <a:latin typeface="Century Gothic" panose="020B0502020202020204" pitchFamily="34" charset="0"/>
                        </a:rPr>
                        <a:t>1’831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02194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dirty="0">
                          <a:latin typeface="Century Gothic" panose="020B0502020202020204" pitchFamily="34" charset="0"/>
                        </a:rPr>
                        <a:t>Restwert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>
                          <a:latin typeface="Century Gothic" panose="020B0502020202020204" pitchFamily="34" charset="0"/>
                        </a:rPr>
                        <a:t>7’701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tabLst>
                          <a:tab pos="2328863" algn="r"/>
                        </a:tabLst>
                      </a:pPr>
                      <a:r>
                        <a:rPr lang="de-CH" dirty="0">
                          <a:latin typeface="Century Gothic" panose="020B0502020202020204" pitchFamily="34" charset="0"/>
                        </a:rPr>
                        <a:t>12’406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tabLst>
                          <a:tab pos="2328863" algn="r"/>
                        </a:tabLst>
                      </a:pPr>
                      <a:r>
                        <a:rPr lang="de-CH" dirty="0">
                          <a:latin typeface="Century Gothic" panose="020B0502020202020204" pitchFamily="34" charset="0"/>
                        </a:rPr>
                        <a:t>12’707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tabLst>
                          <a:tab pos="2328863" algn="r"/>
                        </a:tabLst>
                      </a:pPr>
                      <a:r>
                        <a:rPr lang="de-CH" dirty="0">
                          <a:latin typeface="Century Gothic" panose="020B0502020202020204" pitchFamily="34" charset="0"/>
                        </a:rPr>
                        <a:t>12’265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tabLst>
                          <a:tab pos="2328863" algn="r"/>
                        </a:tabLst>
                      </a:pPr>
                      <a:r>
                        <a:rPr lang="de-CH" dirty="0">
                          <a:latin typeface="Century Gothic" panose="020B0502020202020204" pitchFamily="34" charset="0"/>
                        </a:rPr>
                        <a:t>11’824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tabLst>
                          <a:tab pos="2328863" algn="r"/>
                        </a:tabLst>
                      </a:pPr>
                      <a:r>
                        <a:rPr lang="de-CH" dirty="0">
                          <a:latin typeface="Century Gothic" panose="020B0502020202020204" pitchFamily="34" charset="0"/>
                        </a:rPr>
                        <a:t>11’382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92619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dirty="0">
                          <a:latin typeface="Century Gothic" panose="020B0502020202020204" pitchFamily="34" charset="0"/>
                        </a:rPr>
                        <a:t>Zins 2.5 %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>
                          <a:latin typeface="Century Gothic" panose="020B0502020202020204" pitchFamily="34" charset="0"/>
                        </a:rPr>
                        <a:t>192.5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tabLst>
                          <a:tab pos="2328863" algn="r"/>
                        </a:tabLst>
                      </a:pPr>
                      <a:r>
                        <a:rPr lang="de-CH" dirty="0">
                          <a:latin typeface="Century Gothic" panose="020B0502020202020204" pitchFamily="34" charset="0"/>
                        </a:rPr>
                        <a:t>310.2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tabLst>
                          <a:tab pos="2328863" algn="r"/>
                        </a:tabLst>
                      </a:pPr>
                      <a:r>
                        <a:rPr lang="de-CH" dirty="0">
                          <a:latin typeface="Century Gothic" panose="020B0502020202020204" pitchFamily="34" charset="0"/>
                        </a:rPr>
                        <a:t>317.7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tabLst>
                          <a:tab pos="2328863" algn="r"/>
                        </a:tabLst>
                      </a:pPr>
                      <a:r>
                        <a:rPr lang="de-CH" dirty="0">
                          <a:latin typeface="Century Gothic" panose="020B0502020202020204" pitchFamily="34" charset="0"/>
                        </a:rPr>
                        <a:t>306.6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tabLst>
                          <a:tab pos="2328863" algn="r"/>
                        </a:tabLst>
                      </a:pPr>
                      <a:r>
                        <a:rPr lang="de-CH" dirty="0">
                          <a:latin typeface="Century Gothic" panose="020B0502020202020204" pitchFamily="34" charset="0"/>
                        </a:rPr>
                        <a:t>295.6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tabLst>
                          <a:tab pos="2328863" algn="r"/>
                        </a:tabLst>
                      </a:pPr>
                      <a:r>
                        <a:rPr lang="de-CH" dirty="0">
                          <a:latin typeface="Century Gothic" panose="020B0502020202020204" pitchFamily="34" charset="0"/>
                        </a:rPr>
                        <a:t>284.6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73752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20427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6BE60FA-538A-FEFC-51B1-683D1DE4B4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CH" b="1" dirty="0"/>
              <a:t>Jährliche Folgekosten</a:t>
            </a:r>
          </a:p>
          <a:p>
            <a:pPr>
              <a:tabLst>
                <a:tab pos="8248650" algn="r"/>
              </a:tabLst>
            </a:pPr>
            <a:r>
              <a:rPr lang="de-CH" dirty="0"/>
              <a:t>Betriebs- und Unterhaltskosten</a:t>
            </a:r>
            <a:endParaRPr lang="de-CH" sz="1100" dirty="0"/>
          </a:p>
          <a:p>
            <a:pPr lvl="1"/>
            <a:r>
              <a:rPr lang="de-CH" dirty="0"/>
              <a:t>Bisher</a:t>
            </a:r>
          </a:p>
          <a:p>
            <a:pPr lvl="2">
              <a:tabLst>
                <a:tab pos="6099175" algn="l"/>
                <a:tab pos="8342313" algn="r"/>
              </a:tabLst>
            </a:pPr>
            <a:r>
              <a:rPr lang="de-CH" dirty="0"/>
              <a:t>Schulhaus Neumatt, Madiswil	CHF	130’000.00</a:t>
            </a:r>
          </a:p>
          <a:p>
            <a:pPr lvl="2">
              <a:tabLst>
                <a:tab pos="6099175" algn="l"/>
                <a:tab pos="8342313" algn="r"/>
              </a:tabLst>
            </a:pPr>
            <a:r>
              <a:rPr lang="de-CH" dirty="0"/>
              <a:t>Schulhaus Homatt, Kleindietwil	CHF	30’000.00</a:t>
            </a:r>
          </a:p>
          <a:p>
            <a:pPr lvl="2">
              <a:tabLst>
                <a:tab pos="6099175" algn="l"/>
                <a:tab pos="8342313" algn="r"/>
              </a:tabLst>
            </a:pPr>
            <a:r>
              <a:rPr lang="de-CH" dirty="0"/>
              <a:t>Kindergarten </a:t>
            </a:r>
            <a:r>
              <a:rPr lang="de-CH" dirty="0" err="1"/>
              <a:t>Mostereiweg</a:t>
            </a:r>
            <a:r>
              <a:rPr lang="de-CH" dirty="0"/>
              <a:t>, Madiswil	CHF	8’000.00</a:t>
            </a:r>
          </a:p>
          <a:p>
            <a:pPr lvl="1">
              <a:tabLst>
                <a:tab pos="6099175" algn="l"/>
                <a:tab pos="8342313" algn="r"/>
              </a:tabLst>
            </a:pPr>
            <a:r>
              <a:rPr lang="de-CH" dirty="0"/>
              <a:t>Neu</a:t>
            </a:r>
          </a:p>
          <a:p>
            <a:pPr lvl="2">
              <a:tabLst>
                <a:tab pos="6099175" algn="l"/>
                <a:tab pos="8342313" algn="r"/>
              </a:tabLst>
            </a:pPr>
            <a:r>
              <a:rPr lang="de-CH" dirty="0"/>
              <a:t>Schätzung: </a:t>
            </a:r>
            <a:r>
              <a:rPr lang="de-CH" b="1" dirty="0"/>
              <a:t>Zunahme um CHF 100’000.00 </a:t>
            </a:r>
            <a:r>
              <a:rPr lang="de-CH" dirty="0"/>
              <a:t>pro Jahr</a:t>
            </a:r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pPr marL="0" indent="0">
              <a:buNone/>
            </a:pPr>
            <a:endParaRPr lang="de-CH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E6138F5E-6C85-6BF1-86BD-D6C133B926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763" y="104261"/>
            <a:ext cx="10515600" cy="1114300"/>
          </a:xfrm>
        </p:spPr>
        <p:txBody>
          <a:bodyPr>
            <a:normAutofit/>
          </a:bodyPr>
          <a:lstStyle/>
          <a:p>
            <a:r>
              <a:rPr lang="de-CH" sz="3600" b="1" dirty="0">
                <a:latin typeface="Century Gothic" panose="020B0502020202020204" pitchFamily="34" charset="0"/>
              </a:rPr>
              <a:t>Auswirkungen auf den Finanzhaushalt</a:t>
            </a:r>
          </a:p>
        </p:txBody>
      </p:sp>
      <p:pic>
        <p:nvPicPr>
          <p:cNvPr id="5" name="Grafik 4" descr="Ein Bild, das Zeichnung, Cartoon, Hockey, Clipart enthält.&#10;&#10;Automatisch generierte Beschreibung">
            <a:extLst>
              <a:ext uri="{FF2B5EF4-FFF2-40B4-BE49-F238E27FC236}">
                <a16:creationId xmlns:a16="http://schemas.microsoft.com/office/drawing/2014/main" id="{0AB6C671-7E50-44E7-7B73-AD8A57E7D15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8094" y="319088"/>
            <a:ext cx="714143" cy="899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9634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6BE60FA-538A-FEFC-51B1-683D1DE4B4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CH" b="1" dirty="0"/>
              <a:t>Jährliche Folgekosten</a:t>
            </a:r>
          </a:p>
          <a:p>
            <a:pPr>
              <a:tabLst>
                <a:tab pos="8248650" algn="r"/>
              </a:tabLst>
            </a:pPr>
            <a:r>
              <a:rPr lang="de-CH" dirty="0"/>
              <a:t>Personalaufwand Hauswartung</a:t>
            </a:r>
          </a:p>
          <a:p>
            <a:pPr lvl="1">
              <a:tabLst>
                <a:tab pos="8248650" algn="r"/>
              </a:tabLst>
            </a:pPr>
            <a:r>
              <a:rPr lang="de-CH" dirty="0"/>
              <a:t>Annahme: Zusatzaufwand von ca. 80 %-Stelle</a:t>
            </a:r>
          </a:p>
          <a:p>
            <a:pPr lvl="1">
              <a:tabLst>
                <a:tab pos="8248650" algn="r"/>
              </a:tabLst>
            </a:pPr>
            <a:r>
              <a:rPr lang="de-CH" dirty="0">
                <a:sym typeface="Wingdings" panose="05000000000000000000" pitchFamily="2" charset="2"/>
              </a:rPr>
              <a:t>Kosten jährlich rund CHF 80’000.00</a:t>
            </a:r>
            <a:endParaRPr lang="de-CH" dirty="0"/>
          </a:p>
          <a:p>
            <a:pPr>
              <a:tabLst>
                <a:tab pos="8248650" algn="r"/>
              </a:tabLst>
            </a:pPr>
            <a:r>
              <a:rPr lang="de-CH" dirty="0"/>
              <a:t>Personalaufwand Schulbus</a:t>
            </a:r>
          </a:p>
          <a:p>
            <a:pPr lvl="1">
              <a:tabLst>
                <a:tab pos="8248650" algn="r"/>
              </a:tabLst>
            </a:pPr>
            <a:r>
              <a:rPr lang="de-CH" dirty="0"/>
              <a:t>Schwankende Schülerzahlen + Transport nach Kleindietwil können zusätzliche Fahrten auslösen</a:t>
            </a:r>
          </a:p>
          <a:p>
            <a:pPr lvl="1">
              <a:tabLst>
                <a:tab pos="8248650" algn="r"/>
              </a:tabLst>
            </a:pPr>
            <a:r>
              <a:rPr lang="de-CH" dirty="0"/>
              <a:t>Annahme: Mehraufwand 1 Stunde pro Tag</a:t>
            </a:r>
          </a:p>
          <a:p>
            <a:pPr lvl="1">
              <a:tabLst>
                <a:tab pos="8248650" algn="r"/>
              </a:tabLst>
            </a:pPr>
            <a:r>
              <a:rPr lang="de-CH" dirty="0"/>
              <a:t>Kosten jährlich rund CHF 10’000.00</a:t>
            </a:r>
          </a:p>
          <a:p>
            <a:pPr>
              <a:tabLst>
                <a:tab pos="8248650" algn="r"/>
              </a:tabLst>
            </a:pPr>
            <a:r>
              <a:rPr lang="de-CH" dirty="0"/>
              <a:t>Total Folgekosten Personalaufwand </a:t>
            </a:r>
            <a:r>
              <a:rPr lang="de-CH" dirty="0">
                <a:sym typeface="Wingdings" panose="05000000000000000000" pitchFamily="2" charset="2"/>
              </a:rPr>
              <a:t> CHF 90’000.00</a:t>
            </a:r>
            <a:endParaRPr lang="de-CH" dirty="0"/>
          </a:p>
          <a:p>
            <a:endParaRPr lang="de-CH" dirty="0"/>
          </a:p>
          <a:p>
            <a:endParaRPr lang="de-CH" dirty="0"/>
          </a:p>
          <a:p>
            <a:pPr marL="0" indent="0">
              <a:buNone/>
            </a:pPr>
            <a:endParaRPr lang="de-CH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E6138F5E-6C85-6BF1-86BD-D6C133B926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763" y="104261"/>
            <a:ext cx="10515600" cy="1114300"/>
          </a:xfrm>
        </p:spPr>
        <p:txBody>
          <a:bodyPr>
            <a:normAutofit/>
          </a:bodyPr>
          <a:lstStyle/>
          <a:p>
            <a:r>
              <a:rPr lang="de-CH" sz="3600" b="1" dirty="0">
                <a:latin typeface="Century Gothic" panose="020B0502020202020204" pitchFamily="34" charset="0"/>
              </a:rPr>
              <a:t>Auswirkungen auf den Finanzhaushalt</a:t>
            </a:r>
          </a:p>
        </p:txBody>
      </p:sp>
      <p:pic>
        <p:nvPicPr>
          <p:cNvPr id="5" name="Grafik 4" descr="Ein Bild, das Zeichnung, Cartoon, Hockey, Clipart enthält.&#10;&#10;Automatisch generierte Beschreibung">
            <a:extLst>
              <a:ext uri="{FF2B5EF4-FFF2-40B4-BE49-F238E27FC236}">
                <a16:creationId xmlns:a16="http://schemas.microsoft.com/office/drawing/2014/main" id="{0AB6C671-7E50-44E7-7B73-AD8A57E7D15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8094" y="319088"/>
            <a:ext cx="714143" cy="899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2154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6BE60FA-538A-FEFC-51B1-683D1DE4B4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CH" b="1" dirty="0"/>
              <a:t>Jährliche Folgekosten - Total</a:t>
            </a:r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pPr marL="0" indent="0">
              <a:buNone/>
            </a:pPr>
            <a:endParaRPr lang="de-CH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E6138F5E-6C85-6BF1-86BD-D6C133B926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763" y="104261"/>
            <a:ext cx="10515600" cy="1114300"/>
          </a:xfrm>
        </p:spPr>
        <p:txBody>
          <a:bodyPr>
            <a:normAutofit/>
          </a:bodyPr>
          <a:lstStyle/>
          <a:p>
            <a:r>
              <a:rPr lang="de-CH" sz="3600" b="1" dirty="0">
                <a:latin typeface="Century Gothic" panose="020B0502020202020204" pitchFamily="34" charset="0"/>
              </a:rPr>
              <a:t>Auswirkungen auf den Finanzhaushalt</a:t>
            </a:r>
          </a:p>
        </p:txBody>
      </p:sp>
      <p:pic>
        <p:nvPicPr>
          <p:cNvPr id="5" name="Grafik 4" descr="Ein Bild, das Zeichnung, Cartoon, Hockey, Clipart enthält.&#10;&#10;Automatisch generierte Beschreibung">
            <a:extLst>
              <a:ext uri="{FF2B5EF4-FFF2-40B4-BE49-F238E27FC236}">
                <a16:creationId xmlns:a16="http://schemas.microsoft.com/office/drawing/2014/main" id="{0AB6C671-7E50-44E7-7B73-AD8A57E7D15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8094" y="319088"/>
            <a:ext cx="714143" cy="899472"/>
          </a:xfrm>
          <a:prstGeom prst="rect">
            <a:avLst/>
          </a:prstGeom>
        </p:spPr>
      </p:pic>
      <p:graphicFrame>
        <p:nvGraphicFramePr>
          <p:cNvPr id="6" name="Tabelle 5">
            <a:extLst>
              <a:ext uri="{FF2B5EF4-FFF2-40B4-BE49-F238E27FC236}">
                <a16:creationId xmlns:a16="http://schemas.microsoft.com/office/drawing/2014/main" id="{46B4F001-F6B5-59E6-3319-E1C750CC5E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7883998"/>
              </p:ext>
            </p:extLst>
          </p:nvPr>
        </p:nvGraphicFramePr>
        <p:xfrm>
          <a:off x="950963" y="2444118"/>
          <a:ext cx="6618390" cy="2225040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4026390">
                  <a:extLst>
                    <a:ext uri="{9D8B030D-6E8A-4147-A177-3AD203B41FA5}">
                      <a16:colId xmlns:a16="http://schemas.microsoft.com/office/drawing/2014/main" val="1688380191"/>
                    </a:ext>
                  </a:extLst>
                </a:gridCol>
                <a:gridCol w="2592000">
                  <a:extLst>
                    <a:ext uri="{9D8B030D-6E8A-4147-A177-3AD203B41FA5}">
                      <a16:colId xmlns:a16="http://schemas.microsoft.com/office/drawing/2014/main" val="337761584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CH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Folgekosten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Betrag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93152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dirty="0">
                          <a:latin typeface="Century Gothic" panose="020B0502020202020204" pitchFamily="34" charset="0"/>
                        </a:rPr>
                        <a:t>Abschreibungen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tabLst>
                          <a:tab pos="2328863" algn="r"/>
                        </a:tabLst>
                      </a:pPr>
                      <a:r>
                        <a:rPr lang="de-CH" dirty="0">
                          <a:latin typeface="Century Gothic" panose="020B0502020202020204" pitchFamily="34" charset="0"/>
                        </a:rPr>
                        <a:t>CHF	441’600.00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3489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sz="18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Ø Zinsen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tabLst>
                          <a:tab pos="2328863" algn="r"/>
                        </a:tabLst>
                      </a:pPr>
                      <a:r>
                        <a:rPr lang="de-CH" dirty="0">
                          <a:latin typeface="Century Gothic" panose="020B0502020202020204" pitchFamily="34" charset="0"/>
                        </a:rPr>
                        <a:t>CHF	300’000.00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02194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dirty="0">
                          <a:latin typeface="Century Gothic" panose="020B0502020202020204" pitchFamily="34" charset="0"/>
                        </a:rPr>
                        <a:t>Betriebsaufwand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tabLst>
                          <a:tab pos="2328863" algn="r"/>
                        </a:tabLst>
                      </a:pPr>
                      <a:r>
                        <a:rPr lang="de-CH" dirty="0">
                          <a:latin typeface="Century Gothic" panose="020B0502020202020204" pitchFamily="34" charset="0"/>
                        </a:rPr>
                        <a:t>CHF	100’000.00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92619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dirty="0">
                          <a:latin typeface="Century Gothic" panose="020B0502020202020204" pitchFamily="34" charset="0"/>
                        </a:rPr>
                        <a:t>Personalaufwand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tabLst>
                          <a:tab pos="2328863" algn="r"/>
                        </a:tabLst>
                      </a:pPr>
                      <a:r>
                        <a:rPr lang="de-CH" dirty="0">
                          <a:latin typeface="Century Gothic" panose="020B0502020202020204" pitchFamily="34" charset="0"/>
                        </a:rPr>
                        <a:t>CHF	90’000.00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81533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b="1" dirty="0">
                          <a:latin typeface="Century Gothic" panose="020B0502020202020204" pitchFamily="34" charset="0"/>
                        </a:rPr>
                        <a:t>Total Folgekosten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tabLst>
                          <a:tab pos="2328863" algn="r"/>
                        </a:tabLst>
                      </a:pPr>
                      <a:r>
                        <a:rPr lang="de-CH" b="1" dirty="0">
                          <a:latin typeface="Century Gothic" panose="020B0502020202020204" pitchFamily="34" charset="0"/>
                        </a:rPr>
                        <a:t>CHF	931’600.00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82094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99440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6BE60FA-538A-FEFC-51B1-683D1DE4B4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de-CH" b="1" dirty="0"/>
              <a:t>Auswirkungen Finanzhaushaltsgleichgewicht</a:t>
            </a:r>
            <a:endParaRPr lang="de-CH" sz="1100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pPr marL="0" indent="0">
              <a:buNone/>
            </a:pPr>
            <a:endParaRPr lang="de-CH" dirty="0"/>
          </a:p>
          <a:p>
            <a:pPr lvl="1"/>
            <a:r>
              <a:rPr lang="de-CH" dirty="0"/>
              <a:t>Per 2028 Steuererhöhung auf 1.75 Einheiten eingerechnet</a:t>
            </a:r>
          </a:p>
          <a:p>
            <a:pPr lvl="1"/>
            <a:r>
              <a:rPr lang="de-CH" dirty="0"/>
              <a:t>Andernfalls würden Aufwandüberschüsse über 1.0 Mio. Franken liegen</a:t>
            </a:r>
          </a:p>
          <a:p>
            <a:pPr lvl="1"/>
            <a:r>
              <a:rPr lang="de-CH" dirty="0"/>
              <a:t>Steuererhöhung reicht nicht aus, um mittelfristig einen ausgeglichenen Finanzhaushalt gewährleisten zu können</a:t>
            </a: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E6138F5E-6C85-6BF1-86BD-D6C133B926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763" y="104261"/>
            <a:ext cx="10515600" cy="1114300"/>
          </a:xfrm>
        </p:spPr>
        <p:txBody>
          <a:bodyPr>
            <a:normAutofit/>
          </a:bodyPr>
          <a:lstStyle/>
          <a:p>
            <a:r>
              <a:rPr lang="de-CH" sz="3600" b="1" dirty="0">
                <a:latin typeface="Century Gothic" panose="020B0502020202020204" pitchFamily="34" charset="0"/>
              </a:rPr>
              <a:t>Auswirkungen auf den Finanzhaushalt</a:t>
            </a:r>
          </a:p>
        </p:txBody>
      </p:sp>
      <p:pic>
        <p:nvPicPr>
          <p:cNvPr id="5" name="Grafik 4" descr="Ein Bild, das Zeichnung, Cartoon, Hockey, Clipart enthält.&#10;&#10;Automatisch generierte Beschreibung">
            <a:extLst>
              <a:ext uri="{FF2B5EF4-FFF2-40B4-BE49-F238E27FC236}">
                <a16:creationId xmlns:a16="http://schemas.microsoft.com/office/drawing/2014/main" id="{0AB6C671-7E50-44E7-7B73-AD8A57E7D15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8094" y="319088"/>
            <a:ext cx="714143" cy="899472"/>
          </a:xfrm>
          <a:prstGeom prst="rect">
            <a:avLst/>
          </a:prstGeom>
        </p:spPr>
      </p:pic>
      <p:graphicFrame>
        <p:nvGraphicFramePr>
          <p:cNvPr id="6" name="Tabelle 5">
            <a:extLst>
              <a:ext uri="{FF2B5EF4-FFF2-40B4-BE49-F238E27FC236}">
                <a16:creationId xmlns:a16="http://schemas.microsoft.com/office/drawing/2014/main" id="{46B4F001-F6B5-59E6-3319-E1C750CC5E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9650632"/>
              </p:ext>
            </p:extLst>
          </p:nvPr>
        </p:nvGraphicFramePr>
        <p:xfrm>
          <a:off x="838200" y="2340424"/>
          <a:ext cx="10309895" cy="2225040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5468332">
                  <a:extLst>
                    <a:ext uri="{9D8B030D-6E8A-4147-A177-3AD203B41FA5}">
                      <a16:colId xmlns:a16="http://schemas.microsoft.com/office/drawing/2014/main" val="1688380191"/>
                    </a:ext>
                  </a:extLst>
                </a:gridCol>
                <a:gridCol w="970961">
                  <a:extLst>
                    <a:ext uri="{9D8B030D-6E8A-4147-A177-3AD203B41FA5}">
                      <a16:colId xmlns:a16="http://schemas.microsoft.com/office/drawing/2014/main" val="336708228"/>
                    </a:ext>
                  </a:extLst>
                </a:gridCol>
                <a:gridCol w="970961">
                  <a:extLst>
                    <a:ext uri="{9D8B030D-6E8A-4147-A177-3AD203B41FA5}">
                      <a16:colId xmlns:a16="http://schemas.microsoft.com/office/drawing/2014/main" val="3377615846"/>
                    </a:ext>
                  </a:extLst>
                </a:gridCol>
                <a:gridCol w="961534">
                  <a:extLst>
                    <a:ext uri="{9D8B030D-6E8A-4147-A177-3AD203B41FA5}">
                      <a16:colId xmlns:a16="http://schemas.microsoft.com/office/drawing/2014/main" val="2478555296"/>
                    </a:ext>
                  </a:extLst>
                </a:gridCol>
                <a:gridCol w="980387">
                  <a:extLst>
                    <a:ext uri="{9D8B030D-6E8A-4147-A177-3AD203B41FA5}">
                      <a16:colId xmlns:a16="http://schemas.microsoft.com/office/drawing/2014/main" val="2633470903"/>
                    </a:ext>
                  </a:extLst>
                </a:gridCol>
                <a:gridCol w="957720">
                  <a:extLst>
                    <a:ext uri="{9D8B030D-6E8A-4147-A177-3AD203B41FA5}">
                      <a16:colId xmlns:a16="http://schemas.microsoft.com/office/drawing/2014/main" val="23362855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e-CH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2027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2028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2029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93152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dirty="0">
                          <a:latin typeface="Century Gothic" panose="020B0502020202020204" pitchFamily="34" charset="0"/>
                        </a:rPr>
                        <a:t>Gesamtergebnis ER ohne Folgekosten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>
                          <a:solidFill>
                            <a:srgbClr val="00B050"/>
                          </a:solidFill>
                          <a:latin typeface="Century Gothic" panose="020B0502020202020204" pitchFamily="34" charset="0"/>
                        </a:rPr>
                        <a:t>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tabLst>
                          <a:tab pos="2328863" algn="r"/>
                        </a:tabLst>
                      </a:pPr>
                      <a:r>
                        <a:rPr lang="de-CH" dirty="0">
                          <a:solidFill>
                            <a:srgbClr val="00B050"/>
                          </a:solidFill>
                          <a:latin typeface="Century Gothic" panose="020B0502020202020204" pitchFamily="34" charset="0"/>
                        </a:rPr>
                        <a:t>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tabLst>
                          <a:tab pos="2328863" algn="r"/>
                        </a:tabLst>
                      </a:pPr>
                      <a:r>
                        <a:rPr lang="de-CH" dirty="0">
                          <a:solidFill>
                            <a:srgbClr val="00B050"/>
                          </a:solidFill>
                          <a:latin typeface="Century Gothic" panose="020B0502020202020204" pitchFamily="34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tabLst>
                          <a:tab pos="2328863" algn="r"/>
                        </a:tabLst>
                      </a:pPr>
                      <a:r>
                        <a:rPr lang="de-CH" dirty="0">
                          <a:solidFill>
                            <a:srgbClr val="00B050"/>
                          </a:solidFill>
                          <a:latin typeface="Century Gothic" panose="020B0502020202020204" pitchFamily="34" charset="0"/>
                        </a:rPr>
                        <a:t>568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tabLst>
                          <a:tab pos="2328863" algn="r"/>
                        </a:tabLst>
                      </a:pPr>
                      <a:r>
                        <a:rPr lang="de-CH" dirty="0">
                          <a:solidFill>
                            <a:srgbClr val="00B050"/>
                          </a:solidFill>
                          <a:latin typeface="Century Gothic" panose="020B0502020202020204" pitchFamily="34" charset="0"/>
                        </a:rPr>
                        <a:t>608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3489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dirty="0">
                          <a:latin typeface="Century Gothic" panose="020B0502020202020204" pitchFamily="34" charset="0"/>
                        </a:rPr>
                        <a:t>Abschreibungen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68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tabLst>
                          <a:tab pos="2328863" algn="r"/>
                        </a:tabLst>
                      </a:pPr>
                      <a:r>
                        <a:rPr lang="de-CH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122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tabLst>
                          <a:tab pos="2328863" algn="r"/>
                        </a:tabLst>
                      </a:pPr>
                      <a:r>
                        <a:rPr lang="de-CH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197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tabLst>
                          <a:tab pos="2328863" algn="r"/>
                        </a:tabLst>
                      </a:pPr>
                      <a:r>
                        <a:rPr lang="de-CH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665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tabLst>
                          <a:tab pos="2328863" algn="r"/>
                        </a:tabLst>
                      </a:pPr>
                      <a:r>
                        <a:rPr lang="de-CH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719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02194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dirty="0">
                          <a:latin typeface="Century Gothic" panose="020B0502020202020204" pitchFamily="34" charset="0"/>
                        </a:rPr>
                        <a:t>Zinsen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>
                          <a:solidFill>
                            <a:srgbClr val="00B050"/>
                          </a:solidFill>
                          <a:latin typeface="Century Gothic" panose="020B0502020202020204" pitchFamily="34" charset="0"/>
                        </a:rPr>
                        <a:t>-4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tabLst>
                          <a:tab pos="2328863" algn="r"/>
                        </a:tabLst>
                      </a:pPr>
                      <a:r>
                        <a:rPr lang="de-CH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82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tabLst>
                          <a:tab pos="2328863" algn="r"/>
                        </a:tabLst>
                      </a:pPr>
                      <a:r>
                        <a:rPr lang="de-CH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252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tabLst>
                          <a:tab pos="2328863" algn="r"/>
                        </a:tabLst>
                      </a:pPr>
                      <a:r>
                        <a:rPr lang="de-CH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377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tabLst>
                          <a:tab pos="2328863" algn="r"/>
                        </a:tabLst>
                      </a:pPr>
                      <a:r>
                        <a:rPr lang="de-CH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424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92619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dirty="0">
                          <a:latin typeface="Century Gothic" panose="020B0502020202020204" pitchFamily="34" charset="0"/>
                        </a:rPr>
                        <a:t>Folgekosten Investitionen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>
                          <a:latin typeface="Century Gothic" panose="020B0502020202020204" pitchFamily="34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tabLst>
                          <a:tab pos="2328863" algn="r"/>
                        </a:tabLst>
                      </a:pPr>
                      <a:r>
                        <a:rPr lang="de-CH" dirty="0">
                          <a:latin typeface="Century Gothic" panose="020B0502020202020204" pitchFamily="34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tabLst>
                          <a:tab pos="2328863" algn="r"/>
                        </a:tabLst>
                      </a:pPr>
                      <a:r>
                        <a:rPr lang="de-CH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190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tabLst>
                          <a:tab pos="2328863" algn="r"/>
                        </a:tabLst>
                      </a:pPr>
                      <a:r>
                        <a:rPr lang="de-CH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190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tabLst>
                          <a:tab pos="2328863" algn="r"/>
                        </a:tabLst>
                      </a:pPr>
                      <a:r>
                        <a:rPr lang="de-CH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190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73752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b="1" dirty="0">
                          <a:latin typeface="Century Gothic" panose="020B0502020202020204" pitchFamily="34" charset="0"/>
                        </a:rPr>
                        <a:t>Gesamtergebnis ER mit Folgekosten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-19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tabLst>
                          <a:tab pos="2328863" algn="r"/>
                        </a:tabLst>
                      </a:pPr>
                      <a:r>
                        <a:rPr lang="de-CH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-141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tabLst>
                          <a:tab pos="2328863" algn="r"/>
                        </a:tabLst>
                      </a:pPr>
                      <a:r>
                        <a:rPr lang="de-CH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-635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tabLst>
                          <a:tab pos="2328863" algn="r"/>
                        </a:tabLst>
                      </a:pPr>
                      <a:r>
                        <a:rPr lang="de-CH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-664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tabLst>
                          <a:tab pos="2328863" algn="r"/>
                        </a:tabLst>
                      </a:pPr>
                      <a:r>
                        <a:rPr lang="de-CH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-725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04851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77837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6BE60FA-538A-FEFC-51B1-683D1DE4B4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CH" b="1" dirty="0"/>
              <a:t>Auswirkungen Finanzhaushaltsgleichgewicht</a:t>
            </a:r>
          </a:p>
          <a:p>
            <a:r>
              <a:rPr lang="de-CH" dirty="0"/>
              <a:t>Entwicklung Eigenkapital</a:t>
            </a:r>
          </a:p>
          <a:p>
            <a:endParaRPr lang="de-CH" dirty="0"/>
          </a:p>
          <a:p>
            <a:pPr marL="0" indent="0">
              <a:buNone/>
            </a:pPr>
            <a:endParaRPr lang="de-CH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E6138F5E-6C85-6BF1-86BD-D6C133B926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763" y="104261"/>
            <a:ext cx="10515600" cy="1114300"/>
          </a:xfrm>
        </p:spPr>
        <p:txBody>
          <a:bodyPr>
            <a:normAutofit/>
          </a:bodyPr>
          <a:lstStyle/>
          <a:p>
            <a:r>
              <a:rPr lang="de-CH" sz="3600" b="1" dirty="0">
                <a:latin typeface="Century Gothic" panose="020B0502020202020204" pitchFamily="34" charset="0"/>
              </a:rPr>
              <a:t>Auswirkungen auf den Finanzhaushalt</a:t>
            </a:r>
          </a:p>
        </p:txBody>
      </p:sp>
      <p:pic>
        <p:nvPicPr>
          <p:cNvPr id="5" name="Grafik 4" descr="Ein Bild, das Zeichnung, Cartoon, Hockey, Clipart enthält.&#10;&#10;Automatisch generierte Beschreibung">
            <a:extLst>
              <a:ext uri="{FF2B5EF4-FFF2-40B4-BE49-F238E27FC236}">
                <a16:creationId xmlns:a16="http://schemas.microsoft.com/office/drawing/2014/main" id="{0AB6C671-7E50-44E7-7B73-AD8A57E7D15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8094" y="319088"/>
            <a:ext cx="714143" cy="899472"/>
          </a:xfrm>
          <a:prstGeom prst="rect">
            <a:avLst/>
          </a:prstGeom>
        </p:spPr>
      </p:pic>
      <p:graphicFrame>
        <p:nvGraphicFramePr>
          <p:cNvPr id="2" name="Diagramm 1">
            <a:extLst>
              <a:ext uri="{FF2B5EF4-FFF2-40B4-BE49-F238E27FC236}">
                <a16:creationId xmlns:a16="http://schemas.microsoft.com/office/drawing/2014/main" id="{90FE859C-1BD3-28A7-0CF9-949DEB21E0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67250169"/>
              </p:ext>
            </p:extLst>
          </p:nvPr>
        </p:nvGraphicFramePr>
        <p:xfrm>
          <a:off x="1124832" y="2927856"/>
          <a:ext cx="10023261" cy="36897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011343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6BE60FA-538A-FEFC-51B1-683D1DE4B4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CH" b="1" dirty="0"/>
              <a:t>Auswirkungen Finanzhaushaltsgleichgewicht</a:t>
            </a:r>
          </a:p>
          <a:p>
            <a:r>
              <a:rPr lang="de-CH" dirty="0"/>
              <a:t>Entwicklung Fremdkapital</a:t>
            </a:r>
          </a:p>
          <a:p>
            <a:endParaRPr lang="de-CH" dirty="0"/>
          </a:p>
          <a:p>
            <a:pPr marL="0" indent="0">
              <a:buNone/>
            </a:pPr>
            <a:endParaRPr lang="de-CH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E6138F5E-6C85-6BF1-86BD-D6C133B926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763" y="104261"/>
            <a:ext cx="10515600" cy="1114300"/>
          </a:xfrm>
        </p:spPr>
        <p:txBody>
          <a:bodyPr>
            <a:normAutofit/>
          </a:bodyPr>
          <a:lstStyle/>
          <a:p>
            <a:r>
              <a:rPr lang="de-CH" sz="3600" b="1" dirty="0">
                <a:latin typeface="Century Gothic" panose="020B0502020202020204" pitchFamily="34" charset="0"/>
              </a:rPr>
              <a:t>Auswirkungen auf den Finanzhaushalt</a:t>
            </a:r>
          </a:p>
        </p:txBody>
      </p:sp>
      <p:pic>
        <p:nvPicPr>
          <p:cNvPr id="5" name="Grafik 4" descr="Ein Bild, das Zeichnung, Cartoon, Hockey, Clipart enthält.&#10;&#10;Automatisch generierte Beschreibung">
            <a:extLst>
              <a:ext uri="{FF2B5EF4-FFF2-40B4-BE49-F238E27FC236}">
                <a16:creationId xmlns:a16="http://schemas.microsoft.com/office/drawing/2014/main" id="{0AB6C671-7E50-44E7-7B73-AD8A57E7D15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8094" y="319088"/>
            <a:ext cx="714143" cy="899472"/>
          </a:xfrm>
          <a:prstGeom prst="rect">
            <a:avLst/>
          </a:prstGeom>
        </p:spPr>
      </p:pic>
      <p:graphicFrame>
        <p:nvGraphicFramePr>
          <p:cNvPr id="6" name="Diagramm 5">
            <a:extLst>
              <a:ext uri="{FF2B5EF4-FFF2-40B4-BE49-F238E27FC236}">
                <a16:creationId xmlns:a16="http://schemas.microsoft.com/office/drawing/2014/main" id="{513680FC-27F4-6E76-51A9-30C3FC417F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2693259"/>
              </p:ext>
            </p:extLst>
          </p:nvPr>
        </p:nvGraphicFramePr>
        <p:xfrm>
          <a:off x="1077700" y="2957610"/>
          <a:ext cx="9876246" cy="34714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142928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6BE60FA-538A-FEFC-51B1-683D1DE4B4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CH" b="1" dirty="0"/>
              <a:t>Auswirkung Steuererhöhung auf Einzelpersonen</a:t>
            </a:r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pPr marL="0" indent="0">
              <a:buNone/>
            </a:pPr>
            <a:endParaRPr lang="de-CH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E6138F5E-6C85-6BF1-86BD-D6C133B926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763" y="104261"/>
            <a:ext cx="10515600" cy="1114300"/>
          </a:xfrm>
        </p:spPr>
        <p:txBody>
          <a:bodyPr>
            <a:normAutofit/>
          </a:bodyPr>
          <a:lstStyle/>
          <a:p>
            <a:r>
              <a:rPr lang="de-CH" sz="3600" b="1" dirty="0">
                <a:latin typeface="Century Gothic" panose="020B0502020202020204" pitchFamily="34" charset="0"/>
              </a:rPr>
              <a:t>Auswirkungen auf den Finanzhaushalt</a:t>
            </a:r>
          </a:p>
        </p:txBody>
      </p:sp>
      <p:pic>
        <p:nvPicPr>
          <p:cNvPr id="5" name="Grafik 4" descr="Ein Bild, das Zeichnung, Cartoon, Hockey, Clipart enthält.&#10;&#10;Automatisch generierte Beschreibung">
            <a:extLst>
              <a:ext uri="{FF2B5EF4-FFF2-40B4-BE49-F238E27FC236}">
                <a16:creationId xmlns:a16="http://schemas.microsoft.com/office/drawing/2014/main" id="{0AB6C671-7E50-44E7-7B73-AD8A57E7D15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8094" y="319088"/>
            <a:ext cx="714143" cy="899472"/>
          </a:xfrm>
          <a:prstGeom prst="rect">
            <a:avLst/>
          </a:prstGeom>
        </p:spPr>
      </p:pic>
      <p:graphicFrame>
        <p:nvGraphicFramePr>
          <p:cNvPr id="6" name="Tabelle 5">
            <a:extLst>
              <a:ext uri="{FF2B5EF4-FFF2-40B4-BE49-F238E27FC236}">
                <a16:creationId xmlns:a16="http://schemas.microsoft.com/office/drawing/2014/main" id="{46B4F001-F6B5-59E6-3319-E1C750CC5E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9359329"/>
              </p:ext>
            </p:extLst>
          </p:nvPr>
        </p:nvGraphicFramePr>
        <p:xfrm>
          <a:off x="950963" y="2444118"/>
          <a:ext cx="8881193" cy="2225040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3029822">
                  <a:extLst>
                    <a:ext uri="{9D8B030D-6E8A-4147-A177-3AD203B41FA5}">
                      <a16:colId xmlns:a16="http://schemas.microsoft.com/office/drawing/2014/main" val="1688380191"/>
                    </a:ext>
                  </a:extLst>
                </a:gridCol>
                <a:gridCol w="1950457">
                  <a:extLst>
                    <a:ext uri="{9D8B030D-6E8A-4147-A177-3AD203B41FA5}">
                      <a16:colId xmlns:a16="http://schemas.microsoft.com/office/drawing/2014/main" val="3377615846"/>
                    </a:ext>
                  </a:extLst>
                </a:gridCol>
                <a:gridCol w="1950457">
                  <a:extLst>
                    <a:ext uri="{9D8B030D-6E8A-4147-A177-3AD203B41FA5}">
                      <a16:colId xmlns:a16="http://schemas.microsoft.com/office/drawing/2014/main" val="1450387153"/>
                    </a:ext>
                  </a:extLst>
                </a:gridCol>
                <a:gridCol w="1950457">
                  <a:extLst>
                    <a:ext uri="{9D8B030D-6E8A-4147-A177-3AD203B41FA5}">
                      <a16:colId xmlns:a16="http://schemas.microsoft.com/office/drawing/2014/main" val="317229665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CH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Steuerbares Einkommen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de-CH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Einkommenssteuer Gemeinde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CH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CH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93152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de-CH" sz="1800" b="1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CH" sz="1800" b="1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1.65 (aktuell)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CH" sz="1800" b="1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1.75 (ab 2028)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CH" sz="1800" b="1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Differenz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0102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dirty="0">
                          <a:latin typeface="Century Gothic" panose="020B0502020202020204" pitchFamily="34" charset="0"/>
                        </a:rPr>
                        <a:t>CHF 30’000.00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tabLst>
                          <a:tab pos="2328863" algn="r"/>
                        </a:tabLst>
                      </a:pPr>
                      <a:r>
                        <a:rPr lang="de-CH" dirty="0">
                          <a:latin typeface="Century Gothic" panose="020B0502020202020204" pitchFamily="34" charset="0"/>
                        </a:rPr>
                        <a:t>CHF	1’785.00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tabLst>
                          <a:tab pos="2328863" algn="r"/>
                        </a:tabLst>
                      </a:pPr>
                      <a:r>
                        <a:rPr lang="de-CH" dirty="0">
                          <a:latin typeface="Century Gothic" panose="020B0502020202020204" pitchFamily="34" charset="0"/>
                        </a:rPr>
                        <a:t>CHF	1’893.00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tabLst>
                          <a:tab pos="2328863" algn="r"/>
                        </a:tabLst>
                      </a:pPr>
                      <a:r>
                        <a:rPr lang="de-CH" dirty="0">
                          <a:latin typeface="Century Gothic" panose="020B0502020202020204" pitchFamily="34" charset="0"/>
                        </a:rPr>
                        <a:t>CHF	108.00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3489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sz="18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CHF 50’000.00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tabLst>
                          <a:tab pos="2328863" algn="r"/>
                        </a:tabLst>
                      </a:pPr>
                      <a:r>
                        <a:rPr lang="de-CH" dirty="0">
                          <a:latin typeface="Century Gothic" panose="020B0502020202020204" pitchFamily="34" charset="0"/>
                        </a:rPr>
                        <a:t>CHF	3’245.00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tabLst>
                          <a:tab pos="2328863" algn="r"/>
                        </a:tabLst>
                      </a:pPr>
                      <a:r>
                        <a:rPr lang="de-CH" dirty="0">
                          <a:latin typeface="Century Gothic" panose="020B0502020202020204" pitchFamily="34" charset="0"/>
                        </a:rPr>
                        <a:t>CHF	3’442.00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tabLst>
                          <a:tab pos="2328863" algn="r"/>
                        </a:tabLst>
                      </a:pPr>
                      <a:r>
                        <a:rPr lang="de-CH" dirty="0">
                          <a:latin typeface="Century Gothic" panose="020B0502020202020204" pitchFamily="34" charset="0"/>
                        </a:rPr>
                        <a:t>CHF	197.00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02194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dirty="0">
                          <a:latin typeface="Century Gothic" panose="020B0502020202020204" pitchFamily="34" charset="0"/>
                        </a:rPr>
                        <a:t>CHF 100’000.00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tabLst>
                          <a:tab pos="2328863" algn="r"/>
                        </a:tabLst>
                      </a:pPr>
                      <a:r>
                        <a:rPr lang="de-CH" dirty="0">
                          <a:latin typeface="Century Gothic" panose="020B0502020202020204" pitchFamily="34" charset="0"/>
                        </a:rPr>
                        <a:t>CHF	7’450.00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tabLst>
                          <a:tab pos="2328863" algn="r"/>
                        </a:tabLst>
                      </a:pPr>
                      <a:r>
                        <a:rPr lang="de-CH" dirty="0">
                          <a:latin typeface="Century Gothic" panose="020B0502020202020204" pitchFamily="34" charset="0"/>
                        </a:rPr>
                        <a:t>CHF	7’902.00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tabLst>
                          <a:tab pos="2328863" algn="r"/>
                        </a:tabLst>
                      </a:pPr>
                      <a:r>
                        <a:rPr lang="de-CH" dirty="0">
                          <a:latin typeface="Century Gothic" panose="020B0502020202020204" pitchFamily="34" charset="0"/>
                        </a:rPr>
                        <a:t>CHF	452.00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92619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dirty="0">
                          <a:latin typeface="Century Gothic" panose="020B0502020202020204" pitchFamily="34" charset="0"/>
                        </a:rPr>
                        <a:t>CHF 150’000.00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tabLst>
                          <a:tab pos="2328863" algn="r"/>
                        </a:tabLst>
                      </a:pPr>
                      <a:r>
                        <a:rPr lang="de-CH" dirty="0">
                          <a:latin typeface="Century Gothic" panose="020B0502020202020204" pitchFamily="34" charset="0"/>
                        </a:rPr>
                        <a:t>CHF	12’200.00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tabLst>
                          <a:tab pos="2328863" algn="r"/>
                        </a:tabLst>
                      </a:pPr>
                      <a:r>
                        <a:rPr lang="de-CH" dirty="0">
                          <a:latin typeface="Century Gothic" panose="020B0502020202020204" pitchFamily="34" charset="0"/>
                        </a:rPr>
                        <a:t>CHF	12’939.00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tabLst>
                          <a:tab pos="2328863" algn="r"/>
                        </a:tabLst>
                      </a:pPr>
                      <a:r>
                        <a:rPr lang="de-CH" dirty="0">
                          <a:latin typeface="Century Gothic" panose="020B0502020202020204" pitchFamily="34" charset="0"/>
                        </a:rPr>
                        <a:t>CHF	739.00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81533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35697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D61A4FE-2873-8312-76E1-1D9020EAAE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de-CH" dirty="0">
                <a:solidFill>
                  <a:srgbClr val="FFFFFF"/>
                </a:solidFill>
                <a:latin typeface="Century Gothic" panose="020B0502020202020204" pitchFamily="34" charset="0"/>
              </a:rPr>
              <a:t>Ablauf</a:t>
            </a:r>
          </a:p>
        </p:txBody>
      </p:sp>
      <p:pic>
        <p:nvPicPr>
          <p:cNvPr id="4" name="Grafik 3" descr="Ein Bild, das Zeichnung, Cartoon, Hockey, Clipart enthält.&#10;&#10;Automatisch generierte Beschreibung">
            <a:extLst>
              <a:ext uri="{FF2B5EF4-FFF2-40B4-BE49-F238E27FC236}">
                <a16:creationId xmlns:a16="http://schemas.microsoft.com/office/drawing/2014/main" id="{057E250A-7307-6BFE-9541-57BEE4A9D47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8094" y="319088"/>
            <a:ext cx="714143" cy="899472"/>
          </a:xfrm>
          <a:prstGeom prst="rect">
            <a:avLst/>
          </a:prstGeom>
        </p:spPr>
      </p:pic>
      <p:sp>
        <p:nvSpPr>
          <p:cNvPr id="6" name="Flussdiagramm: Verzögerung 5">
            <a:extLst>
              <a:ext uri="{FF2B5EF4-FFF2-40B4-BE49-F238E27FC236}">
                <a16:creationId xmlns:a16="http://schemas.microsoft.com/office/drawing/2014/main" id="{D79745BC-D59D-F667-A384-C3863D29170D}"/>
              </a:ext>
            </a:extLst>
          </p:cNvPr>
          <p:cNvSpPr/>
          <p:nvPr/>
        </p:nvSpPr>
        <p:spPr>
          <a:xfrm>
            <a:off x="0" y="0"/>
            <a:ext cx="3977196" cy="6858000"/>
          </a:xfrm>
          <a:prstGeom prst="flowChartDelay">
            <a:avLst/>
          </a:prstGeom>
          <a:ln>
            <a:solidFill>
              <a:schemeClr val="accent2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8000" b="1" dirty="0">
                <a:solidFill>
                  <a:schemeClr val="tx1"/>
                </a:solidFill>
                <a:latin typeface="Happy Selfie" pitchFamily="2" charset="0"/>
              </a:rPr>
              <a:t>Ablauf</a:t>
            </a:r>
            <a:endParaRPr lang="de-CH" b="1" dirty="0">
              <a:solidFill>
                <a:schemeClr val="tx1"/>
              </a:solidFill>
              <a:latin typeface="Happy Selfie" pitchFamily="2" charset="0"/>
            </a:endParaRP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64E8C6E0-E15E-D253-0C01-35DF0E3AC138}"/>
              </a:ext>
            </a:extLst>
          </p:cNvPr>
          <p:cNvSpPr txBox="1">
            <a:spLocks/>
          </p:cNvSpPr>
          <p:nvPr/>
        </p:nvSpPr>
        <p:spPr>
          <a:xfrm>
            <a:off x="4342460" y="1153572"/>
            <a:ext cx="7744692" cy="55856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/>
            </a:pPr>
            <a:r>
              <a:rPr lang="de-CH" dirty="0">
                <a:solidFill>
                  <a:srgbClr val="000000"/>
                </a:solidFill>
                <a:latin typeface="Century Gothic" panose="020B0502020202020204" pitchFamily="34" charset="0"/>
              </a:rPr>
              <a:t>Einleitung</a:t>
            </a:r>
          </a:p>
          <a:p>
            <a:pPr marL="514350" indent="-514350">
              <a:buFont typeface="+mj-lt"/>
              <a:buAutoNum type="arabicPeriod"/>
            </a:pPr>
            <a:r>
              <a:rPr lang="de-CH" dirty="0">
                <a:solidFill>
                  <a:srgbClr val="000000"/>
                </a:solidFill>
                <a:latin typeface="Century Gothic" panose="020B0502020202020204" pitchFamily="34" charset="0"/>
              </a:rPr>
              <a:t>Schule damals – Schule heute</a:t>
            </a:r>
          </a:p>
          <a:p>
            <a:pPr marL="514350" indent="-514350">
              <a:buFont typeface="+mj-lt"/>
              <a:buAutoNum type="arabicPeriod"/>
            </a:pPr>
            <a:r>
              <a:rPr lang="de-CH" dirty="0">
                <a:solidFill>
                  <a:srgbClr val="000000"/>
                </a:solidFill>
                <a:latin typeface="Century Gothic" panose="020B0502020202020204" pitchFamily="34" charset="0"/>
              </a:rPr>
              <a:t>Baupläne</a:t>
            </a:r>
          </a:p>
          <a:p>
            <a:pPr marL="514350" indent="-514350">
              <a:buFont typeface="+mj-lt"/>
              <a:buAutoNum type="arabicPeriod"/>
            </a:pPr>
            <a:r>
              <a:rPr lang="de-CH" dirty="0">
                <a:solidFill>
                  <a:srgbClr val="000000"/>
                </a:solidFill>
                <a:latin typeface="Century Gothic" panose="020B0502020202020204" pitchFamily="34" charset="0"/>
              </a:rPr>
              <a:t>Gesamtkosten</a:t>
            </a:r>
          </a:p>
          <a:p>
            <a:pPr marL="514350" indent="-514350">
              <a:buFont typeface="+mj-lt"/>
              <a:buAutoNum type="arabicPeriod"/>
            </a:pPr>
            <a:r>
              <a:rPr lang="de-CH" dirty="0">
                <a:solidFill>
                  <a:srgbClr val="000000"/>
                </a:solidFill>
                <a:latin typeface="Century Gothic" panose="020B0502020202020204" pitchFamily="34" charset="0"/>
              </a:rPr>
              <a:t>Auswirkungen auf den Finanzhaushalt</a:t>
            </a:r>
          </a:p>
          <a:p>
            <a:pPr marL="514350" indent="-514350">
              <a:buFont typeface="+mj-lt"/>
              <a:buAutoNum type="arabicPeriod"/>
            </a:pPr>
            <a:r>
              <a:rPr lang="de-CH" dirty="0">
                <a:solidFill>
                  <a:srgbClr val="000000"/>
                </a:solidFill>
                <a:latin typeface="Century Gothic" panose="020B0502020202020204" pitchFamily="34" charset="0"/>
              </a:rPr>
              <a:t>Folgen einer Ablehnung</a:t>
            </a:r>
          </a:p>
          <a:p>
            <a:pPr marL="514350" indent="-514350">
              <a:buFont typeface="+mj-lt"/>
              <a:buAutoNum type="arabicPeriod"/>
            </a:pPr>
            <a:r>
              <a:rPr lang="de-CH" dirty="0">
                <a:solidFill>
                  <a:srgbClr val="000000"/>
                </a:solidFill>
                <a:latin typeface="Century Gothic" panose="020B0502020202020204" pitchFamily="34" charset="0"/>
              </a:rPr>
              <a:t>Vergleich mit anderen Gemeinden</a:t>
            </a:r>
          </a:p>
          <a:p>
            <a:pPr marL="514350" indent="-514350">
              <a:buFont typeface="+mj-lt"/>
              <a:buAutoNum type="arabicPeriod"/>
            </a:pPr>
            <a:r>
              <a:rPr lang="de-CH" dirty="0">
                <a:solidFill>
                  <a:srgbClr val="000000"/>
                </a:solidFill>
                <a:latin typeface="Century Gothic" panose="020B0502020202020204" pitchFamily="34" charset="0"/>
              </a:rPr>
              <a:t>Schlusswort</a:t>
            </a:r>
          </a:p>
          <a:p>
            <a:pPr marL="514350" indent="-514350">
              <a:buFont typeface="+mj-lt"/>
              <a:buAutoNum type="arabicPeriod"/>
            </a:pPr>
            <a:r>
              <a:rPr lang="de-CH" dirty="0">
                <a:solidFill>
                  <a:srgbClr val="000000"/>
                </a:solidFill>
                <a:latin typeface="Century Gothic" panose="020B0502020202020204" pitchFamily="34" charset="0"/>
              </a:rPr>
              <a:t>Fragerunde, Diskussion</a:t>
            </a:r>
          </a:p>
          <a:p>
            <a:pPr marL="457200" indent="-457200">
              <a:buFont typeface="+mj-lt"/>
              <a:buAutoNum type="arabicPeriod"/>
            </a:pPr>
            <a:endParaRPr lang="de-CH" sz="2400" dirty="0">
              <a:latin typeface="Century Gothic" panose="020B0502020202020204" pitchFamily="34" charset="0"/>
            </a:endParaRPr>
          </a:p>
        </p:txBody>
      </p:sp>
      <p:sp>
        <p:nvSpPr>
          <p:cNvPr id="9" name="Freeform 16">
            <a:extLst>
              <a:ext uri="{FF2B5EF4-FFF2-40B4-BE49-F238E27FC236}">
                <a16:creationId xmlns:a16="http://schemas.microsoft.com/office/drawing/2014/main" id="{81C2F985-6503-60D1-E280-CF920AA96699}"/>
              </a:ext>
            </a:extLst>
          </p:cNvPr>
          <p:cNvSpPr/>
          <p:nvPr/>
        </p:nvSpPr>
        <p:spPr>
          <a:xfrm rot="19715814">
            <a:off x="64230" y="614117"/>
            <a:ext cx="2617534" cy="926069"/>
          </a:xfrm>
          <a:custGeom>
            <a:avLst/>
            <a:gdLst/>
            <a:ahLst/>
            <a:cxnLst/>
            <a:rect l="l" t="t" r="r" b="b"/>
            <a:pathLst>
              <a:path w="5551656" h="1837094">
                <a:moveTo>
                  <a:pt x="0" y="0"/>
                </a:moveTo>
                <a:lnTo>
                  <a:pt x="5551657" y="0"/>
                </a:lnTo>
                <a:lnTo>
                  <a:pt x="5551657" y="1837093"/>
                </a:lnTo>
                <a:lnTo>
                  <a:pt x="0" y="1837093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4182044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6BE60FA-538A-FEFC-51B1-683D1DE4B4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CH" b="1" dirty="0"/>
              <a:t>Fazit finanzielle Tragbarkeit</a:t>
            </a:r>
          </a:p>
          <a:p>
            <a:pPr>
              <a:tabLst>
                <a:tab pos="8248650" algn="r"/>
              </a:tabLst>
            </a:pPr>
            <a:r>
              <a:rPr lang="de-CH" dirty="0"/>
              <a:t>Projekt stellt für Gemeinde </a:t>
            </a:r>
            <a:r>
              <a:rPr lang="de-CH" b="1" dirty="0">
                <a:solidFill>
                  <a:schemeClr val="accent2"/>
                </a:solidFill>
              </a:rPr>
              <a:t>grosse finanzielle Belastung </a:t>
            </a:r>
            <a:r>
              <a:rPr lang="de-CH" dirty="0"/>
              <a:t>dar</a:t>
            </a:r>
          </a:p>
          <a:p>
            <a:pPr>
              <a:tabLst>
                <a:tab pos="8248650" algn="r"/>
              </a:tabLst>
            </a:pPr>
            <a:r>
              <a:rPr lang="de-CH" b="1" dirty="0">
                <a:solidFill>
                  <a:schemeClr val="accent2"/>
                </a:solidFill>
              </a:rPr>
              <a:t>Fremdkapitalbedarf</a:t>
            </a:r>
            <a:r>
              <a:rPr lang="de-CH" dirty="0"/>
              <a:t> wird stark </a:t>
            </a:r>
            <a:r>
              <a:rPr lang="de-CH" b="1" dirty="0">
                <a:solidFill>
                  <a:schemeClr val="accent2"/>
                </a:solidFill>
              </a:rPr>
              <a:t>ansteigen</a:t>
            </a:r>
          </a:p>
          <a:p>
            <a:pPr>
              <a:tabLst>
                <a:tab pos="8248650" algn="r"/>
              </a:tabLst>
            </a:pPr>
            <a:r>
              <a:rPr lang="de-CH" dirty="0"/>
              <a:t>Weitere </a:t>
            </a:r>
            <a:r>
              <a:rPr lang="de-CH" b="1" dirty="0">
                <a:solidFill>
                  <a:schemeClr val="accent2"/>
                </a:solidFill>
              </a:rPr>
              <a:t>Steuererhöhung auf 1.75 Einheiten</a:t>
            </a:r>
            <a:r>
              <a:rPr lang="de-CH" dirty="0"/>
              <a:t> ist unumgänglich</a:t>
            </a:r>
          </a:p>
          <a:p>
            <a:pPr>
              <a:tabLst>
                <a:tab pos="8248650" algn="r"/>
              </a:tabLst>
            </a:pPr>
            <a:r>
              <a:rPr lang="de-CH" dirty="0"/>
              <a:t>Gemeinderat wird sich intensiv mit der Investitionsplanung befassen müssen.</a:t>
            </a:r>
          </a:p>
          <a:p>
            <a:pPr>
              <a:tabLst>
                <a:tab pos="8248650" algn="r"/>
              </a:tabLst>
            </a:pPr>
            <a:r>
              <a:rPr lang="de-CH" dirty="0"/>
              <a:t>Das </a:t>
            </a:r>
            <a:r>
              <a:rPr lang="de-CH" b="1" dirty="0">
                <a:solidFill>
                  <a:schemeClr val="accent2"/>
                </a:solidFill>
              </a:rPr>
              <a:t>Eigenkapital</a:t>
            </a:r>
            <a:r>
              <a:rPr lang="de-CH" dirty="0"/>
              <a:t> wird sich in 5 Jahren um </a:t>
            </a:r>
            <a:r>
              <a:rPr lang="de-CH" b="1" dirty="0">
                <a:solidFill>
                  <a:schemeClr val="accent2"/>
                </a:solidFill>
              </a:rPr>
              <a:t>25 % verringern</a:t>
            </a:r>
          </a:p>
          <a:p>
            <a:pPr>
              <a:tabLst>
                <a:tab pos="8248650" algn="r"/>
              </a:tabLst>
            </a:pPr>
            <a:r>
              <a:rPr lang="de-CH" b="1" dirty="0">
                <a:solidFill>
                  <a:schemeClr val="accent2"/>
                </a:solidFill>
              </a:rPr>
              <a:t>Aufwandüberschüsse</a:t>
            </a:r>
            <a:r>
              <a:rPr lang="de-CH" dirty="0"/>
              <a:t> von rund </a:t>
            </a:r>
            <a:r>
              <a:rPr lang="de-CH" b="1" dirty="0">
                <a:solidFill>
                  <a:schemeClr val="accent2"/>
                </a:solidFill>
              </a:rPr>
              <a:t>CHF 700’000.00</a:t>
            </a:r>
            <a:r>
              <a:rPr lang="de-CH" dirty="0"/>
              <a:t>/Jahr werden erwartet</a:t>
            </a:r>
          </a:p>
          <a:p>
            <a:endParaRPr lang="de-CH" dirty="0"/>
          </a:p>
          <a:p>
            <a:pPr marL="0" indent="0">
              <a:buNone/>
            </a:pPr>
            <a:endParaRPr lang="de-CH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E6138F5E-6C85-6BF1-86BD-D6C133B926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763" y="104261"/>
            <a:ext cx="10515600" cy="1114300"/>
          </a:xfrm>
        </p:spPr>
        <p:txBody>
          <a:bodyPr>
            <a:normAutofit/>
          </a:bodyPr>
          <a:lstStyle/>
          <a:p>
            <a:r>
              <a:rPr lang="de-CH" sz="3600" b="1" dirty="0">
                <a:latin typeface="Century Gothic" panose="020B0502020202020204" pitchFamily="34" charset="0"/>
              </a:rPr>
              <a:t>Auswirkungen auf den Finanzhaushalt</a:t>
            </a:r>
          </a:p>
        </p:txBody>
      </p:sp>
      <p:pic>
        <p:nvPicPr>
          <p:cNvPr id="5" name="Grafik 4" descr="Ein Bild, das Zeichnung, Cartoon, Hockey, Clipart enthält.&#10;&#10;Automatisch generierte Beschreibung">
            <a:extLst>
              <a:ext uri="{FF2B5EF4-FFF2-40B4-BE49-F238E27FC236}">
                <a16:creationId xmlns:a16="http://schemas.microsoft.com/office/drawing/2014/main" id="{0AB6C671-7E50-44E7-7B73-AD8A57E7D15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8094" y="319088"/>
            <a:ext cx="714143" cy="899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7441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6BE60FA-538A-FEFC-51B1-683D1DE4B4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602" y="1681532"/>
            <a:ext cx="10515600" cy="4368286"/>
          </a:xfrm>
        </p:spPr>
        <p:txBody>
          <a:bodyPr>
            <a:normAutofit fontScale="25000" lnSpcReduction="20000"/>
          </a:bodyPr>
          <a:lstStyle/>
          <a:p>
            <a:endParaRPr lang="de-CH" sz="2200" dirty="0"/>
          </a:p>
          <a:p>
            <a:r>
              <a:rPr lang="de-CH" sz="11200" dirty="0"/>
              <a:t>Schulhäuser entsprechen nicht mehr den gesetzlichen Vorgaben.</a:t>
            </a:r>
          </a:p>
          <a:p>
            <a:endParaRPr lang="de-CH" sz="11200" dirty="0"/>
          </a:p>
          <a:p>
            <a:r>
              <a:rPr lang="de-CH" sz="11200" dirty="0"/>
              <a:t>Provisorien «auf der grünen Wiese» nötig.</a:t>
            </a:r>
          </a:p>
          <a:p>
            <a:pPr marL="0" indent="0">
              <a:buNone/>
            </a:pPr>
            <a:endParaRPr lang="de-CH" sz="11200" dirty="0"/>
          </a:p>
          <a:p>
            <a:r>
              <a:rPr lang="de-CH" sz="11200" dirty="0"/>
              <a:t>Notwendige Ertüchtigungen (Brandschutz, Statik, allg. Sicherheit).</a:t>
            </a:r>
          </a:p>
          <a:p>
            <a:pPr marL="0" indent="0">
              <a:buNone/>
            </a:pPr>
            <a:endParaRPr lang="de-CH" sz="11200" dirty="0"/>
          </a:p>
          <a:p>
            <a:r>
              <a:rPr lang="de-CH" sz="11200" dirty="0"/>
              <a:t>Beleuchtungen und Heizzentrale im </a:t>
            </a:r>
            <a:r>
              <a:rPr lang="de-CH" sz="11200" dirty="0" err="1"/>
              <a:t>Homattschulhaus</a:t>
            </a:r>
            <a:r>
              <a:rPr lang="de-CH" sz="11200" dirty="0"/>
              <a:t> sowie asbesthaltigen Bodenbelägen müssten zwingend saniert, resp. ersetzt werden.</a:t>
            </a: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E6138F5E-6C85-6BF1-86BD-D6C133B926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763" y="123887"/>
            <a:ext cx="10515600" cy="1114300"/>
          </a:xfrm>
        </p:spPr>
        <p:txBody>
          <a:bodyPr>
            <a:normAutofit/>
          </a:bodyPr>
          <a:lstStyle/>
          <a:p>
            <a:r>
              <a:rPr lang="de-CH" sz="3600" b="1" dirty="0">
                <a:latin typeface="Century Gothic" panose="020B0502020202020204" pitchFamily="34" charset="0"/>
              </a:rPr>
              <a:t>Folgen einer Ablehnung</a:t>
            </a:r>
          </a:p>
        </p:txBody>
      </p:sp>
      <p:pic>
        <p:nvPicPr>
          <p:cNvPr id="5" name="Grafik 4" descr="Ein Bild, das Zeichnung, Cartoon, Hockey, Clipart enthält.&#10;&#10;Automatisch generierte Beschreibung">
            <a:extLst>
              <a:ext uri="{FF2B5EF4-FFF2-40B4-BE49-F238E27FC236}">
                <a16:creationId xmlns:a16="http://schemas.microsoft.com/office/drawing/2014/main" id="{0AB6C671-7E50-44E7-7B73-AD8A57E7D15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8094" y="319088"/>
            <a:ext cx="714143" cy="899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5560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E6138F5E-6C85-6BF1-86BD-D6C133B926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763" y="123887"/>
            <a:ext cx="10515600" cy="1114300"/>
          </a:xfrm>
        </p:spPr>
        <p:txBody>
          <a:bodyPr>
            <a:normAutofit/>
          </a:bodyPr>
          <a:lstStyle/>
          <a:p>
            <a:r>
              <a:rPr lang="de-CH" sz="3600" b="1" dirty="0">
                <a:latin typeface="Century Gothic" panose="020B0502020202020204" pitchFamily="34" charset="0"/>
              </a:rPr>
              <a:t>Vergleich mit anderen Gemeinden</a:t>
            </a:r>
          </a:p>
        </p:txBody>
      </p:sp>
      <p:pic>
        <p:nvPicPr>
          <p:cNvPr id="5" name="Grafik 4" descr="Ein Bild, das Zeichnung, Cartoon, Hockey, Clipart enthält.&#10;&#10;Automatisch generierte Beschreibung">
            <a:extLst>
              <a:ext uri="{FF2B5EF4-FFF2-40B4-BE49-F238E27FC236}">
                <a16:creationId xmlns:a16="http://schemas.microsoft.com/office/drawing/2014/main" id="{0AB6C671-7E50-44E7-7B73-AD8A57E7D15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8094" y="319088"/>
            <a:ext cx="714143" cy="899472"/>
          </a:xfrm>
          <a:prstGeom prst="rect">
            <a:avLst/>
          </a:prstGeom>
        </p:spPr>
      </p:pic>
      <p:graphicFrame>
        <p:nvGraphicFramePr>
          <p:cNvPr id="2" name="Inhaltsplatzhalter 5">
            <a:extLst>
              <a:ext uri="{FF2B5EF4-FFF2-40B4-BE49-F238E27FC236}">
                <a16:creationId xmlns:a16="http://schemas.microsoft.com/office/drawing/2014/main" id="{355CFCCA-A8D0-6E4E-951F-49923CED6CF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7135565"/>
              </p:ext>
            </p:extLst>
          </p:nvPr>
        </p:nvGraphicFramePr>
        <p:xfrm>
          <a:off x="481127" y="1052107"/>
          <a:ext cx="10515601" cy="5598714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3644513">
                  <a:extLst>
                    <a:ext uri="{9D8B030D-6E8A-4147-A177-3AD203B41FA5}">
                      <a16:colId xmlns:a16="http://schemas.microsoft.com/office/drawing/2014/main" val="2947243081"/>
                    </a:ext>
                  </a:extLst>
                </a:gridCol>
                <a:gridCol w="4386582">
                  <a:extLst>
                    <a:ext uri="{9D8B030D-6E8A-4147-A177-3AD203B41FA5}">
                      <a16:colId xmlns:a16="http://schemas.microsoft.com/office/drawing/2014/main" val="3186243345"/>
                    </a:ext>
                  </a:extLst>
                </a:gridCol>
                <a:gridCol w="2484506">
                  <a:extLst>
                    <a:ext uri="{9D8B030D-6E8A-4147-A177-3AD203B41FA5}">
                      <a16:colId xmlns:a16="http://schemas.microsoft.com/office/drawing/2014/main" val="1495464123"/>
                    </a:ext>
                  </a:extLst>
                </a:gridCol>
              </a:tblGrid>
              <a:tr h="621811">
                <a:tc>
                  <a:txBody>
                    <a:bodyPr/>
                    <a:lstStyle/>
                    <a:p>
                      <a:r>
                        <a:rPr lang="de-CH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Gemeinde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de-CH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Projekt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de-CH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Kosten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96606916"/>
                  </a:ext>
                </a:extLst>
              </a:tr>
              <a:tr h="335874">
                <a:tc>
                  <a:txBody>
                    <a:bodyPr/>
                    <a:lstStyle/>
                    <a:p>
                      <a:r>
                        <a:rPr lang="de-CH" sz="16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Niederbipp</a:t>
                      </a:r>
                    </a:p>
                    <a:p>
                      <a:r>
                        <a:rPr lang="de-CH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Einwohnerzahl: 5’625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Erweiterung OSZ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6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CHF       11.5 Mio.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6602964"/>
                  </a:ext>
                </a:extLst>
              </a:tr>
              <a:tr h="587783">
                <a:tc>
                  <a:txBody>
                    <a:bodyPr/>
                    <a:lstStyle/>
                    <a:p>
                      <a:r>
                        <a:rPr lang="de-CH" sz="16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Seeberg/</a:t>
                      </a:r>
                      <a:r>
                        <a:rPr lang="de-CH" sz="1600" b="1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Grasswil</a:t>
                      </a:r>
                      <a:endParaRPr lang="de-CH" sz="16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  <a:p>
                      <a:r>
                        <a:rPr lang="de-CH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Einwohnerzahl: 1’599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Erweiterung Schulanlage </a:t>
                      </a:r>
                      <a:r>
                        <a:rPr lang="de-CH" sz="16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Chräjebärg</a:t>
                      </a:r>
                      <a:endParaRPr lang="de-CH" sz="16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6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CHF         6.5 Mio.</a:t>
                      </a:r>
                    </a:p>
                    <a:p>
                      <a:pPr algn="r"/>
                      <a:endParaRPr lang="de-CH" sz="16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8002269"/>
                  </a:ext>
                </a:extLst>
              </a:tr>
              <a:tr h="335874">
                <a:tc>
                  <a:txBody>
                    <a:bodyPr/>
                    <a:lstStyle/>
                    <a:p>
                      <a:r>
                        <a:rPr lang="de-CH" sz="16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Aarwangen</a:t>
                      </a:r>
                    </a:p>
                    <a:p>
                      <a:r>
                        <a:rPr lang="de-CH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Einwohnerzahl: 4’873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Neubau Schulhaus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6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CHF         8    Mio.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7582912"/>
                  </a:ext>
                </a:extLst>
              </a:tr>
              <a:tr h="335874">
                <a:tc>
                  <a:txBody>
                    <a:bodyPr/>
                    <a:lstStyle/>
                    <a:p>
                      <a:r>
                        <a:rPr lang="de-CH" sz="1600" b="1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Oberdiessbach</a:t>
                      </a:r>
                      <a:endParaRPr lang="de-CH" sz="16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  <a:p>
                      <a:r>
                        <a:rPr lang="de-CH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Einwohnerzahl: 3’647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Erweiterung Schulraum, Um- und Ausbau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6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CHF       16    Mio.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1877934"/>
                  </a:ext>
                </a:extLst>
              </a:tr>
              <a:tr h="335874">
                <a:tc>
                  <a:txBody>
                    <a:bodyPr/>
                    <a:lstStyle/>
                    <a:p>
                      <a:r>
                        <a:rPr lang="de-CH" sz="1600" b="1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Konolfingen</a:t>
                      </a:r>
                      <a:endParaRPr lang="de-CH" sz="16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  <a:p>
                      <a:r>
                        <a:rPr lang="de-CH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Einwohnerzahl: 5’490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Neubau Schulhaus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6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CHF       36    Mio.</a:t>
                      </a:r>
                    </a:p>
                    <a:p>
                      <a:pPr algn="r"/>
                      <a:endParaRPr lang="de-CH" sz="16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3314372"/>
                  </a:ext>
                </a:extLst>
              </a:tr>
              <a:tr h="335874">
                <a:tc>
                  <a:txBody>
                    <a:bodyPr/>
                    <a:lstStyle/>
                    <a:p>
                      <a:r>
                        <a:rPr lang="de-CH" sz="1600" b="1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Aarberg</a:t>
                      </a:r>
                      <a:endParaRPr lang="de-CH" sz="16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  <a:p>
                      <a:r>
                        <a:rPr lang="de-CH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Einwohnerzahl: 4’648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Umbau, Sanierung und Neubau (Erweiterungsbau OSZ, Neubau Schulhaus)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6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CHF        23   Mio.</a:t>
                      </a: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CH" sz="16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  <a:p>
                      <a:pPr algn="r"/>
                      <a:r>
                        <a:rPr lang="de-CH" sz="12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(ohne Neubau, das </a:t>
                      </a:r>
                    </a:p>
                    <a:p>
                      <a:pPr algn="r"/>
                      <a:r>
                        <a:rPr lang="de-CH" sz="12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Projekt kostet 6 Mio. mehr als ursprünglich geplant)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7648128"/>
                  </a:ext>
                </a:extLst>
              </a:tr>
              <a:tr h="335874">
                <a:tc>
                  <a:txBody>
                    <a:bodyPr/>
                    <a:lstStyle/>
                    <a:p>
                      <a:r>
                        <a:rPr lang="de-CH" sz="16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Signau</a:t>
                      </a:r>
                    </a:p>
                    <a:p>
                      <a:r>
                        <a:rPr lang="de-CH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Einwohnerzahl: 2’664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Doppelkindergarten, Tagesschule, 7 Gruppenräume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6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CHF        20  Mio.</a:t>
                      </a: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CH" sz="16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2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(7 Mio. mehr als </a:t>
                      </a: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2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ursprünglich geplant)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28931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50154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E9806DA-4A2A-4C9C-0858-0F00A7839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213" y="359580"/>
            <a:ext cx="10515600" cy="477997"/>
          </a:xfrm>
        </p:spPr>
        <p:txBody>
          <a:bodyPr>
            <a:noAutofit/>
          </a:bodyPr>
          <a:lstStyle/>
          <a:p>
            <a:r>
              <a:rPr lang="de-CH" sz="3600" b="1" dirty="0">
                <a:latin typeface="Century Gothic" panose="020B0502020202020204" pitchFamily="34" charset="0"/>
              </a:rPr>
              <a:t>Terminplan</a:t>
            </a:r>
            <a:r>
              <a:rPr lang="de-CH" sz="3200" b="1" dirty="0">
                <a:latin typeface="Century Gothic" panose="020B0502020202020204" pitchFamily="34" charset="0"/>
              </a:rPr>
              <a:t> </a:t>
            </a:r>
          </a:p>
        </p:txBody>
      </p:sp>
      <p:pic>
        <p:nvPicPr>
          <p:cNvPr id="4" name="Grafik 3" descr="Ein Bild, das Zeichnung, Cartoon, Hockey, Clipart enthält.&#10;&#10;Automatisch generierte Beschreibung">
            <a:extLst>
              <a:ext uri="{FF2B5EF4-FFF2-40B4-BE49-F238E27FC236}">
                <a16:creationId xmlns:a16="http://schemas.microsoft.com/office/drawing/2014/main" id="{7694ED90-FB34-E889-5B5A-6C2167E89A2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8094" y="319088"/>
            <a:ext cx="714143" cy="899472"/>
          </a:xfrm>
          <a:prstGeom prst="rect">
            <a:avLst/>
          </a:prstGeom>
        </p:spPr>
      </p:pic>
      <p:graphicFrame>
        <p:nvGraphicFramePr>
          <p:cNvPr id="7" name="Tabelle 6">
            <a:extLst>
              <a:ext uri="{FF2B5EF4-FFF2-40B4-BE49-F238E27FC236}">
                <a16:creationId xmlns:a16="http://schemas.microsoft.com/office/drawing/2014/main" id="{7C8539F0-76E7-77DA-505B-5D3DD7AF98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1774203"/>
              </p:ext>
            </p:extLst>
          </p:nvPr>
        </p:nvGraphicFramePr>
        <p:xfrm>
          <a:off x="374649" y="1715032"/>
          <a:ext cx="10682727" cy="1048373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7981950">
                  <a:extLst>
                    <a:ext uri="{9D8B030D-6E8A-4147-A177-3AD203B41FA5}">
                      <a16:colId xmlns:a16="http://schemas.microsoft.com/office/drawing/2014/main" val="3441926591"/>
                    </a:ext>
                  </a:extLst>
                </a:gridCol>
                <a:gridCol w="2700777">
                  <a:extLst>
                    <a:ext uri="{9D8B030D-6E8A-4147-A177-3AD203B41FA5}">
                      <a16:colId xmlns:a16="http://schemas.microsoft.com/office/drawing/2014/main" val="344045722"/>
                    </a:ext>
                  </a:extLst>
                </a:gridCol>
              </a:tblGrid>
              <a:tr h="424119">
                <a:tc>
                  <a:txBody>
                    <a:bodyPr/>
                    <a:lstStyle/>
                    <a:p>
                      <a:r>
                        <a:rPr lang="de-CH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Was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de-CH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Wann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632081273"/>
                  </a:ext>
                </a:extLst>
              </a:tr>
              <a:tr h="624254">
                <a:tc>
                  <a:txBody>
                    <a:bodyPr/>
                    <a:lstStyle/>
                    <a:p>
                      <a:r>
                        <a:rPr lang="de-CH" sz="18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Urnenabstimmung Ausführungskredit «Umsetzung Schulraumplanung»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de-CH" sz="18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18. Mai 2025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2915317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53709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5DC52697-AE2B-156A-D175-77CC07FD1D6B}"/>
              </a:ext>
            </a:extLst>
          </p:cNvPr>
          <p:cNvSpPr/>
          <p:nvPr/>
        </p:nvSpPr>
        <p:spPr>
          <a:xfrm>
            <a:off x="4796851" y="-137712"/>
            <a:ext cx="7588205" cy="7003186"/>
          </a:xfrm>
          <a:custGeom>
            <a:avLst/>
            <a:gdLst/>
            <a:ahLst/>
            <a:cxnLst/>
            <a:rect l="l" t="t" r="r" b="b"/>
            <a:pathLst>
              <a:path w="15411236" h="10287000">
                <a:moveTo>
                  <a:pt x="0" y="0"/>
                </a:moveTo>
                <a:lnTo>
                  <a:pt x="15411236" y="0"/>
                </a:lnTo>
                <a:lnTo>
                  <a:pt x="15411236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>
              <a:alphaModFix amt="50000"/>
            </a:blip>
            <a:stretch>
              <a:fillRect l="-51719" t="-2152" r="-9499"/>
            </a:stretch>
          </a:blipFill>
          <a:effectLst>
            <a:softEdge rad="76200"/>
          </a:effectLst>
        </p:spPr>
        <p:txBody>
          <a:bodyPr/>
          <a:lstStyle/>
          <a:p>
            <a:endParaRPr lang="de-CH" dirty="0"/>
          </a:p>
        </p:txBody>
      </p:sp>
      <p:sp>
        <p:nvSpPr>
          <p:cNvPr id="20" name="Freeform 11">
            <a:extLst>
              <a:ext uri="{FF2B5EF4-FFF2-40B4-BE49-F238E27FC236}">
                <a16:creationId xmlns:a16="http://schemas.microsoft.com/office/drawing/2014/main" id="{AC5E50EF-11A8-62EC-8A17-A837DBD57F10}"/>
              </a:ext>
            </a:extLst>
          </p:cNvPr>
          <p:cNvSpPr/>
          <p:nvPr/>
        </p:nvSpPr>
        <p:spPr>
          <a:xfrm>
            <a:off x="10737263" y="5364634"/>
            <a:ext cx="1315037" cy="1493366"/>
          </a:xfrm>
          <a:custGeom>
            <a:avLst/>
            <a:gdLst/>
            <a:ahLst/>
            <a:cxnLst/>
            <a:rect l="l" t="t" r="r" b="b"/>
            <a:pathLst>
              <a:path w="1899237" h="2400300">
                <a:moveTo>
                  <a:pt x="0" y="0"/>
                </a:moveTo>
                <a:lnTo>
                  <a:pt x="1899237" y="0"/>
                </a:lnTo>
                <a:lnTo>
                  <a:pt x="1899237" y="2400300"/>
                </a:lnTo>
                <a:lnTo>
                  <a:pt x="0" y="24003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CH"/>
          </a:p>
        </p:txBody>
      </p:sp>
      <p:sp>
        <p:nvSpPr>
          <p:cNvPr id="11" name="Freeform 12">
            <a:extLst>
              <a:ext uri="{FF2B5EF4-FFF2-40B4-BE49-F238E27FC236}">
                <a16:creationId xmlns:a16="http://schemas.microsoft.com/office/drawing/2014/main" id="{6332E599-A81E-576A-671B-EF22901FA502}"/>
              </a:ext>
            </a:extLst>
          </p:cNvPr>
          <p:cNvSpPr/>
          <p:nvPr/>
        </p:nvSpPr>
        <p:spPr>
          <a:xfrm rot="1127887">
            <a:off x="506907" y="4368573"/>
            <a:ext cx="923019" cy="997466"/>
          </a:xfrm>
          <a:custGeom>
            <a:avLst/>
            <a:gdLst/>
            <a:ahLst/>
            <a:cxnLst/>
            <a:rect l="l" t="t" r="r" b="b"/>
            <a:pathLst>
              <a:path w="2623837" h="2000676">
                <a:moveTo>
                  <a:pt x="0" y="0"/>
                </a:moveTo>
                <a:lnTo>
                  <a:pt x="2623838" y="0"/>
                </a:lnTo>
                <a:lnTo>
                  <a:pt x="2623838" y="2000676"/>
                </a:lnTo>
                <a:lnTo>
                  <a:pt x="0" y="2000676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print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CH"/>
          </a:p>
        </p:txBody>
      </p:sp>
      <p:sp>
        <p:nvSpPr>
          <p:cNvPr id="8" name="Freeform 9">
            <a:extLst>
              <a:ext uri="{FF2B5EF4-FFF2-40B4-BE49-F238E27FC236}">
                <a16:creationId xmlns:a16="http://schemas.microsoft.com/office/drawing/2014/main" id="{735513EA-58D3-8EC8-3ABE-ECB74613FC4D}"/>
              </a:ext>
            </a:extLst>
          </p:cNvPr>
          <p:cNvSpPr/>
          <p:nvPr/>
        </p:nvSpPr>
        <p:spPr>
          <a:xfrm rot="-8619208">
            <a:off x="-997662" y="4969047"/>
            <a:ext cx="4287263" cy="1807933"/>
          </a:xfrm>
          <a:custGeom>
            <a:avLst/>
            <a:gdLst/>
            <a:ahLst/>
            <a:cxnLst/>
            <a:rect l="l" t="t" r="r" b="b"/>
            <a:pathLst>
              <a:path w="7166902" h="2667680">
                <a:moveTo>
                  <a:pt x="0" y="0"/>
                </a:moveTo>
                <a:lnTo>
                  <a:pt x="7166902" y="0"/>
                </a:lnTo>
                <a:lnTo>
                  <a:pt x="7166902" y="2667681"/>
                </a:lnTo>
                <a:lnTo>
                  <a:pt x="0" y="2667681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/>
            <a:stretch>
              <a:fillRect/>
            </a:stretch>
          </a:blipFill>
        </p:spPr>
        <p:txBody>
          <a:bodyPr/>
          <a:lstStyle/>
          <a:p>
            <a:endParaRPr lang="de-CH"/>
          </a:p>
        </p:txBody>
      </p:sp>
      <p:sp>
        <p:nvSpPr>
          <p:cNvPr id="9" name="Freeform 13">
            <a:extLst>
              <a:ext uri="{FF2B5EF4-FFF2-40B4-BE49-F238E27FC236}">
                <a16:creationId xmlns:a16="http://schemas.microsoft.com/office/drawing/2014/main" id="{3366BB88-C849-A64E-CA6E-965880FC9988}"/>
              </a:ext>
            </a:extLst>
          </p:cNvPr>
          <p:cNvSpPr/>
          <p:nvPr/>
        </p:nvSpPr>
        <p:spPr>
          <a:xfrm rot="1431793">
            <a:off x="28396" y="5170374"/>
            <a:ext cx="1439668" cy="1777284"/>
          </a:xfrm>
          <a:custGeom>
            <a:avLst/>
            <a:gdLst/>
            <a:ahLst/>
            <a:cxnLst/>
            <a:rect l="l" t="t" r="r" b="b"/>
            <a:pathLst>
              <a:path w="3599499" h="3635858">
                <a:moveTo>
                  <a:pt x="0" y="0"/>
                </a:moveTo>
                <a:lnTo>
                  <a:pt x="3599499" y="0"/>
                </a:lnTo>
                <a:lnTo>
                  <a:pt x="3599499" y="3635857"/>
                </a:lnTo>
                <a:lnTo>
                  <a:pt x="0" y="3635857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print"/>
            <a:stretch>
              <a:fillRect/>
            </a:stretch>
          </a:blipFill>
        </p:spPr>
        <p:txBody>
          <a:bodyPr/>
          <a:lstStyle/>
          <a:p>
            <a:endParaRPr lang="de-CH" dirty="0"/>
          </a:p>
        </p:txBody>
      </p:sp>
      <p:sp>
        <p:nvSpPr>
          <p:cNvPr id="15" name="Freeform 3">
            <a:extLst>
              <a:ext uri="{FF2B5EF4-FFF2-40B4-BE49-F238E27FC236}">
                <a16:creationId xmlns:a16="http://schemas.microsoft.com/office/drawing/2014/main" id="{79305E25-9352-0456-92EA-A5C64902068E}"/>
              </a:ext>
            </a:extLst>
          </p:cNvPr>
          <p:cNvSpPr/>
          <p:nvPr/>
        </p:nvSpPr>
        <p:spPr>
          <a:xfrm>
            <a:off x="193494" y="3010424"/>
            <a:ext cx="598424" cy="801750"/>
          </a:xfrm>
          <a:custGeom>
            <a:avLst/>
            <a:gdLst/>
            <a:ahLst/>
            <a:cxnLst/>
            <a:rect l="l" t="t" r="r" b="b"/>
            <a:pathLst>
              <a:path w="933670" h="1286643">
                <a:moveTo>
                  <a:pt x="0" y="0"/>
                </a:moveTo>
                <a:lnTo>
                  <a:pt x="933670" y="0"/>
                </a:lnTo>
                <a:lnTo>
                  <a:pt x="933670" y="1286643"/>
                </a:lnTo>
                <a:lnTo>
                  <a:pt x="0" y="1286643"/>
                </a:lnTo>
                <a:lnTo>
                  <a:pt x="0" y="0"/>
                </a:lnTo>
                <a:close/>
              </a:path>
            </a:pathLst>
          </a:custGeom>
          <a:blipFill>
            <a:blip r:embed="rId10" cstate="print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CH"/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74E9D60E-DF54-9679-A8BF-B47D5AFA3AA8}"/>
              </a:ext>
            </a:extLst>
          </p:cNvPr>
          <p:cNvSpPr/>
          <p:nvPr/>
        </p:nvSpPr>
        <p:spPr>
          <a:xfrm rot="-3163677">
            <a:off x="499851" y="3257878"/>
            <a:ext cx="412978" cy="585365"/>
          </a:xfrm>
          <a:custGeom>
            <a:avLst/>
            <a:gdLst/>
            <a:ahLst/>
            <a:cxnLst/>
            <a:rect l="l" t="t" r="r" b="b"/>
            <a:pathLst>
              <a:path w="662746" h="913296">
                <a:moveTo>
                  <a:pt x="0" y="0"/>
                </a:moveTo>
                <a:lnTo>
                  <a:pt x="662746" y="0"/>
                </a:lnTo>
                <a:lnTo>
                  <a:pt x="662746" y="913297"/>
                </a:lnTo>
                <a:lnTo>
                  <a:pt x="0" y="913297"/>
                </a:lnTo>
                <a:lnTo>
                  <a:pt x="0" y="0"/>
                </a:lnTo>
                <a:close/>
              </a:path>
            </a:pathLst>
          </a:custGeom>
          <a:blipFill>
            <a:blip r:embed="rId12" cstate="print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CH"/>
          </a:p>
        </p:txBody>
      </p:sp>
      <p:sp>
        <p:nvSpPr>
          <p:cNvPr id="17" name="Freeform 6">
            <a:extLst>
              <a:ext uri="{FF2B5EF4-FFF2-40B4-BE49-F238E27FC236}">
                <a16:creationId xmlns:a16="http://schemas.microsoft.com/office/drawing/2014/main" id="{322D3A7D-44F1-321D-19F7-370D29A1B4EC}"/>
              </a:ext>
            </a:extLst>
          </p:cNvPr>
          <p:cNvSpPr/>
          <p:nvPr/>
        </p:nvSpPr>
        <p:spPr>
          <a:xfrm rot="3266133">
            <a:off x="141465" y="-524968"/>
            <a:ext cx="1653901" cy="1655456"/>
          </a:xfrm>
          <a:custGeom>
            <a:avLst/>
            <a:gdLst/>
            <a:ahLst/>
            <a:cxnLst/>
            <a:rect l="l" t="t" r="r" b="b"/>
            <a:pathLst>
              <a:path w="2432556" h="2475884">
                <a:moveTo>
                  <a:pt x="0" y="0"/>
                </a:moveTo>
                <a:lnTo>
                  <a:pt x="2432556" y="0"/>
                </a:lnTo>
                <a:lnTo>
                  <a:pt x="2432556" y="2475884"/>
                </a:lnTo>
                <a:lnTo>
                  <a:pt x="0" y="2475884"/>
                </a:lnTo>
                <a:lnTo>
                  <a:pt x="0" y="0"/>
                </a:lnTo>
                <a:close/>
              </a:path>
            </a:pathLst>
          </a:custGeom>
          <a:blipFill>
            <a:blip r:embed="rId14" cstate="print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CH"/>
          </a:p>
        </p:txBody>
      </p:sp>
      <p:sp>
        <p:nvSpPr>
          <p:cNvPr id="18" name="Freeform 16">
            <a:extLst>
              <a:ext uri="{FF2B5EF4-FFF2-40B4-BE49-F238E27FC236}">
                <a16:creationId xmlns:a16="http://schemas.microsoft.com/office/drawing/2014/main" id="{875404D0-0DF9-D45A-27CF-D19F0A5FF29C}"/>
              </a:ext>
            </a:extLst>
          </p:cNvPr>
          <p:cNvSpPr/>
          <p:nvPr/>
        </p:nvSpPr>
        <p:spPr>
          <a:xfrm rot="19319837">
            <a:off x="7932084" y="4914773"/>
            <a:ext cx="5145075" cy="1540010"/>
          </a:xfrm>
          <a:custGeom>
            <a:avLst/>
            <a:gdLst/>
            <a:ahLst/>
            <a:cxnLst/>
            <a:rect l="l" t="t" r="r" b="b"/>
            <a:pathLst>
              <a:path w="5551656" h="1837094">
                <a:moveTo>
                  <a:pt x="0" y="0"/>
                </a:moveTo>
                <a:lnTo>
                  <a:pt x="5551657" y="0"/>
                </a:lnTo>
                <a:lnTo>
                  <a:pt x="5551657" y="1837093"/>
                </a:lnTo>
                <a:lnTo>
                  <a:pt x="0" y="1837093"/>
                </a:lnTo>
                <a:lnTo>
                  <a:pt x="0" y="0"/>
                </a:lnTo>
                <a:close/>
              </a:path>
            </a:pathLst>
          </a:custGeom>
          <a:blipFill>
            <a:blip r:embed="rId16" cstate="print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CH"/>
          </a:p>
        </p:txBody>
      </p:sp>
      <p:sp>
        <p:nvSpPr>
          <p:cNvPr id="19" name="Freeform 16">
            <a:extLst>
              <a:ext uri="{FF2B5EF4-FFF2-40B4-BE49-F238E27FC236}">
                <a16:creationId xmlns:a16="http://schemas.microsoft.com/office/drawing/2014/main" id="{50449C43-F499-5D15-83E1-90B535516483}"/>
              </a:ext>
            </a:extLst>
          </p:cNvPr>
          <p:cNvSpPr/>
          <p:nvPr/>
        </p:nvSpPr>
        <p:spPr>
          <a:xfrm rot="-2271622">
            <a:off x="-420910" y="686688"/>
            <a:ext cx="4373886" cy="1297963"/>
          </a:xfrm>
          <a:custGeom>
            <a:avLst/>
            <a:gdLst/>
            <a:ahLst/>
            <a:cxnLst/>
            <a:rect l="l" t="t" r="r" b="b"/>
            <a:pathLst>
              <a:path w="5551656" h="1837094">
                <a:moveTo>
                  <a:pt x="0" y="0"/>
                </a:moveTo>
                <a:lnTo>
                  <a:pt x="5551657" y="0"/>
                </a:lnTo>
                <a:lnTo>
                  <a:pt x="5551657" y="1837093"/>
                </a:lnTo>
                <a:lnTo>
                  <a:pt x="0" y="1837093"/>
                </a:lnTo>
                <a:lnTo>
                  <a:pt x="0" y="0"/>
                </a:lnTo>
                <a:close/>
              </a:path>
            </a:pathLst>
          </a:custGeom>
          <a:blipFill>
            <a:blip r:embed="rId16" cstate="print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CH"/>
          </a:p>
        </p:txBody>
      </p:sp>
      <p:sp>
        <p:nvSpPr>
          <p:cNvPr id="21" name="Freeform 7">
            <a:extLst>
              <a:ext uri="{FF2B5EF4-FFF2-40B4-BE49-F238E27FC236}">
                <a16:creationId xmlns:a16="http://schemas.microsoft.com/office/drawing/2014/main" id="{5494C4C4-AC7F-19FC-A406-C35846035205}"/>
              </a:ext>
            </a:extLst>
          </p:cNvPr>
          <p:cNvSpPr/>
          <p:nvPr/>
        </p:nvSpPr>
        <p:spPr>
          <a:xfrm rot="14009372">
            <a:off x="3209002" y="5717429"/>
            <a:ext cx="1218737" cy="1474909"/>
          </a:xfrm>
          <a:custGeom>
            <a:avLst/>
            <a:gdLst/>
            <a:ahLst/>
            <a:cxnLst/>
            <a:rect l="l" t="t" r="r" b="b"/>
            <a:pathLst>
              <a:path w="1844621" h="1877477">
                <a:moveTo>
                  <a:pt x="0" y="0"/>
                </a:moveTo>
                <a:lnTo>
                  <a:pt x="1844621" y="0"/>
                </a:lnTo>
                <a:lnTo>
                  <a:pt x="1844621" y="1877476"/>
                </a:lnTo>
                <a:lnTo>
                  <a:pt x="0" y="1877476"/>
                </a:lnTo>
                <a:lnTo>
                  <a:pt x="0" y="0"/>
                </a:lnTo>
                <a:close/>
              </a:path>
            </a:pathLst>
          </a:custGeom>
          <a:blipFill>
            <a:blip r:embed="rId14" cstate="print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CH"/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83CF003C-1BF7-BA26-E0F2-5D7B2BE40669}"/>
              </a:ext>
            </a:extLst>
          </p:cNvPr>
          <p:cNvSpPr txBox="1"/>
          <p:nvPr/>
        </p:nvSpPr>
        <p:spPr>
          <a:xfrm>
            <a:off x="1064298" y="3190259"/>
            <a:ext cx="3414046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algn="ctr"/>
            <a:r>
              <a:rPr lang="de-CH" sz="7200" dirty="0">
                <a:latin typeface="Happy Selfie" pitchFamily="2" charset="0"/>
              </a:rPr>
              <a:t>Fragen?</a:t>
            </a:r>
          </a:p>
        </p:txBody>
      </p:sp>
    </p:spTree>
    <p:extLst>
      <p:ext uri="{BB962C8B-B14F-4D97-AF65-F5344CB8AC3E}">
        <p14:creationId xmlns:p14="http://schemas.microsoft.com/office/powerpoint/2010/main" val="38590671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D9B0A4-7613-A5E4-E7E6-FAC43EAEE8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763" y="207882"/>
            <a:ext cx="10507236" cy="893524"/>
          </a:xfrm>
        </p:spPr>
        <p:txBody>
          <a:bodyPr>
            <a:noAutofit/>
          </a:bodyPr>
          <a:lstStyle/>
          <a:p>
            <a:r>
              <a:rPr lang="de-CH" sz="3600" b="1" dirty="0">
                <a:latin typeface="Century Gothic" panose="020B0502020202020204" pitchFamily="34" charset="0"/>
              </a:rPr>
              <a:t>Einleitung</a:t>
            </a:r>
          </a:p>
        </p:txBody>
      </p:sp>
      <p:pic>
        <p:nvPicPr>
          <p:cNvPr id="4" name="Grafik 3" descr="Ein Bild, das Zeichnung, Cartoon, Hockey, Clipart enthält.&#10;&#10;Automatisch generierte Beschreibung">
            <a:extLst>
              <a:ext uri="{FF2B5EF4-FFF2-40B4-BE49-F238E27FC236}">
                <a16:creationId xmlns:a16="http://schemas.microsoft.com/office/drawing/2014/main" id="{6BD8D992-2DC1-FB73-1DC6-678EB6CA4B0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8094" y="319088"/>
            <a:ext cx="714143" cy="899472"/>
          </a:xfrm>
          <a:prstGeom prst="rect">
            <a:avLst/>
          </a:prstGeom>
        </p:spPr>
      </p:pic>
      <p:graphicFrame>
        <p:nvGraphicFramePr>
          <p:cNvPr id="7" name="Diagramm 6">
            <a:extLst>
              <a:ext uri="{FF2B5EF4-FFF2-40B4-BE49-F238E27FC236}">
                <a16:creationId xmlns:a16="http://schemas.microsoft.com/office/drawing/2014/main" id="{D8B75DFB-CC38-5087-0A0E-9245DDB781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78404413"/>
              </p:ext>
            </p:extLst>
          </p:nvPr>
        </p:nvGraphicFramePr>
        <p:xfrm>
          <a:off x="2032000" y="110140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395627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814E1E-BE00-7B06-3006-2187AB1B7C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763" y="104261"/>
            <a:ext cx="10515600" cy="1114300"/>
          </a:xfrm>
        </p:spPr>
        <p:txBody>
          <a:bodyPr>
            <a:normAutofit/>
          </a:bodyPr>
          <a:lstStyle/>
          <a:p>
            <a:r>
              <a:rPr lang="de-CH" sz="3600" b="1" dirty="0">
                <a:latin typeface="Century Gothic" panose="020B0502020202020204" pitchFamily="34" charset="0"/>
              </a:rPr>
              <a:t>Schule damals (1984) – Schule heute (2025)</a:t>
            </a:r>
          </a:p>
        </p:txBody>
      </p:sp>
      <p:pic>
        <p:nvPicPr>
          <p:cNvPr id="4" name="Grafik 3" descr="Ein Bild, das Zeichnung, Cartoon, Hockey, Clipart enthält.&#10;&#10;Automatisch generierte Beschreibung">
            <a:extLst>
              <a:ext uri="{FF2B5EF4-FFF2-40B4-BE49-F238E27FC236}">
                <a16:creationId xmlns:a16="http://schemas.microsoft.com/office/drawing/2014/main" id="{E64B0585-1993-46C2-E2C2-7E3335D110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8094" y="319088"/>
            <a:ext cx="714143" cy="899472"/>
          </a:xfrm>
          <a:prstGeom prst="rect">
            <a:avLst/>
          </a:prstGeom>
        </p:spPr>
      </p:pic>
      <p:graphicFrame>
        <p:nvGraphicFramePr>
          <p:cNvPr id="3" name="Tabelle 2">
            <a:extLst>
              <a:ext uri="{FF2B5EF4-FFF2-40B4-BE49-F238E27FC236}">
                <a16:creationId xmlns:a16="http://schemas.microsoft.com/office/drawing/2014/main" id="{5E442961-9CC2-4470-E557-F5824A0D3F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7455784"/>
              </p:ext>
            </p:extLst>
          </p:nvPr>
        </p:nvGraphicFramePr>
        <p:xfrm>
          <a:off x="818493" y="1093054"/>
          <a:ext cx="10026870" cy="543545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013435">
                  <a:extLst>
                    <a:ext uri="{9D8B030D-6E8A-4147-A177-3AD203B41FA5}">
                      <a16:colId xmlns:a16="http://schemas.microsoft.com/office/drawing/2014/main" val="456467430"/>
                    </a:ext>
                  </a:extLst>
                </a:gridCol>
                <a:gridCol w="5013435">
                  <a:extLst>
                    <a:ext uri="{9D8B030D-6E8A-4147-A177-3AD203B41FA5}">
                      <a16:colId xmlns:a16="http://schemas.microsoft.com/office/drawing/2014/main" val="3877503382"/>
                    </a:ext>
                  </a:extLst>
                </a:gridCol>
              </a:tblGrid>
              <a:tr h="42731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1984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1133965"/>
                  </a:ext>
                </a:extLst>
              </a:tr>
              <a:tr h="1053641">
                <a:tc>
                  <a:txBody>
                    <a:bodyPr/>
                    <a:lstStyle/>
                    <a:p>
                      <a:r>
                        <a:rPr lang="de-DE" sz="2000" dirty="0">
                          <a:latin typeface="Century Gothic" panose="020B0502020202020204" pitchFamily="34" charset="0"/>
                        </a:rPr>
                        <a:t>Das Schulhaus Neumatt wurde für </a:t>
                      </a:r>
                      <a:br>
                        <a:rPr lang="de-DE" sz="2000" dirty="0">
                          <a:latin typeface="Century Gothic" panose="020B0502020202020204" pitchFamily="34" charset="0"/>
                        </a:rPr>
                      </a:br>
                      <a:r>
                        <a:rPr lang="de-DE" sz="2000" dirty="0">
                          <a:latin typeface="Century Gothic" panose="020B0502020202020204" pitchFamily="34" charset="0"/>
                        </a:rPr>
                        <a:t>6 Primarklassen, 3 Oberstufenklassen und eine Kleinklasse gebaut.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>
                          <a:latin typeface="Century Gothic" panose="020B0502020202020204" pitchFamily="34" charset="0"/>
                        </a:rPr>
                        <a:t>Heute werden im Schulhaus </a:t>
                      </a:r>
                      <a:br>
                        <a:rPr lang="de-DE" sz="2000" dirty="0">
                          <a:latin typeface="Century Gothic" panose="020B0502020202020204" pitchFamily="34" charset="0"/>
                        </a:rPr>
                      </a:br>
                      <a:r>
                        <a:rPr lang="de-DE" sz="2000" dirty="0">
                          <a:latin typeface="Century Gothic" panose="020B0502020202020204" pitchFamily="34" charset="0"/>
                        </a:rPr>
                        <a:t>9 Primarklassen, 1 Kindergarten und </a:t>
                      </a:r>
                      <a:br>
                        <a:rPr lang="de-DE" sz="2000" dirty="0">
                          <a:latin typeface="Century Gothic" panose="020B0502020202020204" pitchFamily="34" charset="0"/>
                        </a:rPr>
                      </a:br>
                      <a:r>
                        <a:rPr lang="de-DE" sz="2000" dirty="0">
                          <a:latin typeface="Century Gothic" panose="020B0502020202020204" pitchFamily="34" charset="0"/>
                        </a:rPr>
                        <a:t>2 Atelierklassen geführt.</a:t>
                      </a:r>
                    </a:p>
                    <a:p>
                      <a:r>
                        <a:rPr lang="de-DE" sz="2000" dirty="0">
                          <a:latin typeface="Century Gothic" panose="020B0502020202020204" pitchFamily="34" charset="0"/>
                        </a:rPr>
                        <a:t>Die Oberstufe wird im OSZK unterrichtet.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5018584"/>
                  </a:ext>
                </a:extLst>
              </a:tr>
              <a:tr h="737549">
                <a:tc>
                  <a:txBody>
                    <a:bodyPr/>
                    <a:lstStyle/>
                    <a:p>
                      <a:r>
                        <a:rPr lang="de-DE" sz="2000" dirty="0">
                          <a:latin typeface="Century Gothic" panose="020B0502020202020204" pitchFamily="34" charset="0"/>
                        </a:rPr>
                        <a:t>1984 unterrichteten 15 Lehrpersonen an der Volksschule.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>
                          <a:latin typeface="Century Gothic" panose="020B0502020202020204" pitchFamily="34" charset="0"/>
                        </a:rPr>
                        <a:t>Im aktuellen Schuljahr sind 35 Lehrpersonen an der Volksschule angestellt.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8073985"/>
                  </a:ext>
                </a:extLst>
              </a:tr>
              <a:tr h="427310">
                <a:tc>
                  <a:txBody>
                    <a:bodyPr/>
                    <a:lstStyle/>
                    <a:p>
                      <a:r>
                        <a:rPr lang="de-DE" sz="2000" dirty="0">
                          <a:latin typeface="Century Gothic" panose="020B0502020202020204" pitchFamily="34" charset="0"/>
                        </a:rPr>
                        <a:t>Knapp 150 Kinder besuchten die 1. bis 9. Klasse.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>
                          <a:latin typeface="Century Gothic" panose="020B0502020202020204" pitchFamily="34" charset="0"/>
                        </a:rPr>
                        <a:t>Aktuell besuchen rund 200 Kinder die 1.-6. Klasse.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6061319"/>
                  </a:ext>
                </a:extLst>
              </a:tr>
              <a:tr h="1685825">
                <a:tc>
                  <a:txBody>
                    <a:bodyPr/>
                    <a:lstStyle/>
                    <a:p>
                      <a:r>
                        <a:rPr lang="de-DE" sz="2000" dirty="0">
                          <a:latin typeface="Century Gothic" panose="020B0502020202020204" pitchFamily="34" charset="0"/>
                        </a:rPr>
                        <a:t>1984 wurden am </a:t>
                      </a:r>
                      <a:r>
                        <a:rPr lang="de-DE" sz="2000" dirty="0" err="1">
                          <a:latin typeface="Century Gothic" panose="020B0502020202020204" pitchFamily="34" charset="0"/>
                        </a:rPr>
                        <a:t>Mostereiweg</a:t>
                      </a:r>
                      <a:r>
                        <a:rPr lang="de-DE" sz="2000" dirty="0">
                          <a:latin typeface="Century Gothic" panose="020B0502020202020204" pitchFamily="34" charset="0"/>
                        </a:rPr>
                        <a:t> 2 Kindergärten mit insgesamt 30 Kindern geführt.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>
                          <a:latin typeface="Century Gothic" panose="020B0502020202020204" pitchFamily="34" charset="0"/>
                        </a:rPr>
                        <a:t>Heute werden insgesamt 3 (zwischenzeitlich 4) Kindergärten, mit knapp 60 Kindern geführt: </a:t>
                      </a:r>
                    </a:p>
                    <a:p>
                      <a:r>
                        <a:rPr lang="de-DE" sz="2000" dirty="0">
                          <a:latin typeface="Century Gothic" panose="020B0502020202020204" pitchFamily="34" charset="0"/>
                        </a:rPr>
                        <a:t>2 am </a:t>
                      </a:r>
                      <a:r>
                        <a:rPr lang="de-DE" sz="2000" dirty="0" err="1">
                          <a:latin typeface="Century Gothic" panose="020B0502020202020204" pitchFamily="34" charset="0"/>
                        </a:rPr>
                        <a:t>Mostereiweg</a:t>
                      </a:r>
                      <a:r>
                        <a:rPr lang="de-DE" sz="2000" dirty="0">
                          <a:latin typeface="Century Gothic" panose="020B0502020202020204" pitchFamily="34" charset="0"/>
                        </a:rPr>
                        <a:t>, 1 im ehemaligen Werkraum des Schulhauses Neumatt.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69910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51851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Zeichnung, Cartoon, Hockey, Clipart enthält.&#10;&#10;Automatisch generierte Beschreibung">
            <a:extLst>
              <a:ext uri="{FF2B5EF4-FFF2-40B4-BE49-F238E27FC236}">
                <a16:creationId xmlns:a16="http://schemas.microsoft.com/office/drawing/2014/main" id="{12A5F126-0B70-1FE8-043B-BD881E684EF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8094" y="319088"/>
            <a:ext cx="714143" cy="899472"/>
          </a:xfrm>
          <a:prstGeom prst="rect">
            <a:avLst/>
          </a:prstGeom>
        </p:spPr>
      </p:pic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4EB45453-09B6-6603-75AD-E06B403D66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139" y="675596"/>
            <a:ext cx="10592384" cy="5714572"/>
          </a:xfrm>
        </p:spPr>
        <p:txBody>
          <a:bodyPr>
            <a:normAutofit fontScale="92500" lnSpcReduction="10000"/>
          </a:bodyPr>
          <a:lstStyle/>
          <a:p>
            <a:r>
              <a:rPr lang="de-CH" sz="3200" b="1" dirty="0">
                <a:latin typeface="Century Gothic" panose="020B0502020202020204" pitchFamily="34" charset="0"/>
              </a:rPr>
              <a:t>Veränderung der Schülerzahlen</a:t>
            </a:r>
          </a:p>
          <a:p>
            <a:pPr lvl="1"/>
            <a:r>
              <a:rPr lang="de-CH" dirty="0">
                <a:latin typeface="Century Gothic" panose="020B0502020202020204" pitchFamily="34" charset="0"/>
              </a:rPr>
              <a:t>Wachstum der Gemeinde</a:t>
            </a:r>
            <a:endParaRPr lang="de-CH" sz="1200" dirty="0">
              <a:latin typeface="Century Gothic" panose="020B0502020202020204" pitchFamily="34" charset="0"/>
            </a:endParaRPr>
          </a:p>
          <a:p>
            <a:pPr lvl="1"/>
            <a:r>
              <a:rPr lang="de-CH" dirty="0">
                <a:latin typeface="Century Gothic" panose="020B0502020202020204" pitchFamily="34" charset="0"/>
              </a:rPr>
              <a:t>Heute sind es rund 100 Kinder mehr, obwohl die Oberstufe ans OSZK abgegeben wurde</a:t>
            </a:r>
          </a:p>
          <a:p>
            <a:pPr lvl="1"/>
            <a:endParaRPr lang="de-CH" dirty="0">
              <a:latin typeface="Century Gothic" panose="020B0502020202020204" pitchFamily="34" charset="0"/>
            </a:endParaRPr>
          </a:p>
          <a:p>
            <a:r>
              <a:rPr lang="de-CH" sz="3200" b="1" dirty="0">
                <a:latin typeface="Century Gothic" panose="020B0502020202020204" pitchFamily="34" charset="0"/>
              </a:rPr>
              <a:t>Massiv mehr Personal mit veränderten Ansprüchen</a:t>
            </a:r>
          </a:p>
          <a:p>
            <a:pPr lvl="1"/>
            <a:r>
              <a:rPr lang="de-CH" dirty="0">
                <a:latin typeface="Century Gothic" panose="020B0502020202020204" pitchFamily="34" charset="0"/>
              </a:rPr>
              <a:t>Ein Klassenpensum ist oft mehr als 100% </a:t>
            </a:r>
            <a:r>
              <a:rPr lang="de-DE" dirty="0">
                <a:latin typeface="Century Gothic" panose="020B0502020202020204" pitchFamily="34" charset="0"/>
                <a:sym typeface="Wingdings" pitchFamily="2" charset="2"/>
              </a:rPr>
              <a:t> </a:t>
            </a:r>
            <a:r>
              <a:rPr lang="de-DE" dirty="0" err="1">
                <a:latin typeface="Century Gothic" panose="020B0502020202020204" pitchFamily="34" charset="0"/>
                <a:sym typeface="Wingdings" pitchFamily="2" charset="2"/>
              </a:rPr>
              <a:t>Teilpensenlehrkräfte</a:t>
            </a:r>
            <a:endParaRPr lang="de-DE" sz="1200" dirty="0">
              <a:latin typeface="Century Gothic" panose="020B0502020202020204" pitchFamily="34" charset="0"/>
              <a:sym typeface="Wingdings" pitchFamily="2" charset="2"/>
            </a:endParaRPr>
          </a:p>
          <a:p>
            <a:pPr lvl="1"/>
            <a:r>
              <a:rPr lang="de-DE" dirty="0">
                <a:latin typeface="Century Gothic" panose="020B0502020202020204" pitchFamily="34" charset="0"/>
                <a:sym typeface="Wingdings" pitchFamily="2" charset="2"/>
              </a:rPr>
              <a:t>Lehrpersonen für den Spezialunterricht gehören zum Team</a:t>
            </a:r>
          </a:p>
          <a:p>
            <a:pPr lvl="1"/>
            <a:r>
              <a:rPr lang="de-DE" dirty="0">
                <a:latin typeface="Century Gothic" panose="020B0502020202020204" pitchFamily="34" charset="0"/>
                <a:sym typeface="Wingdings" pitchFamily="2" charset="2"/>
              </a:rPr>
              <a:t>Personal benötigt Arbeitsplätze</a:t>
            </a:r>
          </a:p>
          <a:p>
            <a:pPr lvl="1"/>
            <a:endParaRPr lang="de-DE" dirty="0">
              <a:latin typeface="Century Gothic" panose="020B0502020202020204" pitchFamily="34" charset="0"/>
              <a:sym typeface="Wingdings" pitchFamily="2" charset="2"/>
            </a:endParaRPr>
          </a:p>
          <a:p>
            <a:r>
              <a:rPr lang="de-CH" sz="3200" b="1" dirty="0">
                <a:latin typeface="Century Gothic" panose="020B0502020202020204" pitchFamily="34" charset="0"/>
              </a:rPr>
              <a:t>Schülerinnen und Schüler mit veränderten Ansprüchen</a:t>
            </a:r>
          </a:p>
          <a:p>
            <a:pPr lvl="1"/>
            <a:r>
              <a:rPr lang="de-CH" dirty="0">
                <a:latin typeface="Century Gothic" panose="020B0502020202020204" pitchFamily="34" charset="0"/>
              </a:rPr>
              <a:t>Schulzimmer mit Lernlandschaften</a:t>
            </a:r>
          </a:p>
          <a:p>
            <a:pPr lvl="1"/>
            <a:r>
              <a:rPr lang="de-CH" dirty="0">
                <a:latin typeface="Century Gothic" panose="020B0502020202020204" pitchFamily="34" charset="0"/>
              </a:rPr>
              <a:t>Unterricht fordert Gruppenräume für individuelles Arbeiten</a:t>
            </a:r>
          </a:p>
          <a:p>
            <a:pPr lvl="1"/>
            <a:r>
              <a:rPr lang="de-CH" dirty="0">
                <a:latin typeface="Century Gothic" panose="020B0502020202020204" pitchFamily="34" charset="0"/>
              </a:rPr>
              <a:t>Auch Kinder mit Sonderschulstatus sind in die Regelschule integriert</a:t>
            </a:r>
            <a:endParaRPr lang="de-CH" sz="1200" dirty="0">
              <a:latin typeface="Century Gothic" panose="020B0502020202020204" pitchFamily="34" charset="0"/>
            </a:endParaRPr>
          </a:p>
          <a:p>
            <a:pPr lvl="1"/>
            <a:r>
              <a:rPr lang="de-CH" dirty="0">
                <a:latin typeface="Century Gothic" panose="020B0502020202020204" pitchFamily="34" charset="0"/>
              </a:rPr>
              <a:t>Lernatelier / Schulinsel </a:t>
            </a:r>
          </a:p>
          <a:p>
            <a:pPr marL="457200" lvl="1" indent="0">
              <a:buNone/>
            </a:pPr>
            <a:endParaRPr lang="de-CH" sz="2800" dirty="0">
              <a:latin typeface="Century Gothic" panose="020B0502020202020204" pitchFamily="34" charset="0"/>
            </a:endParaRPr>
          </a:p>
          <a:p>
            <a:pPr marL="457200" lvl="1" indent="0">
              <a:buNone/>
            </a:pPr>
            <a:endParaRPr lang="de-DE" dirty="0">
              <a:latin typeface="Century Gothic" panose="020B0502020202020204" pitchFamily="34" charset="0"/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2669767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Zeichnung, Cartoon, Hockey, Clipart enthält.&#10;&#10;Automatisch generierte Beschreibung">
            <a:extLst>
              <a:ext uri="{FF2B5EF4-FFF2-40B4-BE49-F238E27FC236}">
                <a16:creationId xmlns:a16="http://schemas.microsoft.com/office/drawing/2014/main" id="{A828F048-6038-B35D-B639-26463982A3D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8094" y="319088"/>
            <a:ext cx="714143" cy="899472"/>
          </a:xfrm>
          <a:prstGeom prst="rect">
            <a:avLst/>
          </a:prstGeom>
        </p:spPr>
      </p:pic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FA6D2493-44B8-063B-5B37-4A3F0FE283E4}"/>
              </a:ext>
            </a:extLst>
          </p:cNvPr>
          <p:cNvSpPr txBox="1">
            <a:spLocks/>
          </p:cNvSpPr>
          <p:nvPr/>
        </p:nvSpPr>
        <p:spPr>
          <a:xfrm>
            <a:off x="388704" y="613458"/>
            <a:ext cx="10759390" cy="58726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3200" b="1" dirty="0">
                <a:latin typeface="Century Gothic" panose="020B0502020202020204" pitchFamily="34" charset="0"/>
              </a:rPr>
              <a:t>Tagesschule</a:t>
            </a:r>
          </a:p>
          <a:p>
            <a:pPr lvl="1"/>
            <a:r>
              <a:rPr lang="de-CH" dirty="0">
                <a:latin typeface="Century Gothic" panose="020B0502020202020204" pitchFamily="34" charset="0"/>
              </a:rPr>
              <a:t>Bei mehr als 10 Anmeldungen ist die Gemeinde verpflichtet, das Angebot umzusetzen</a:t>
            </a:r>
            <a:endParaRPr lang="de-CH" sz="1200" dirty="0">
              <a:latin typeface="Century Gothic" panose="020B0502020202020204" pitchFamily="34" charset="0"/>
            </a:endParaRPr>
          </a:p>
          <a:p>
            <a:pPr lvl="1"/>
            <a:r>
              <a:rPr lang="de-CH" dirty="0">
                <a:latin typeface="Century Gothic" panose="020B0502020202020204" pitchFamily="34" charset="0"/>
              </a:rPr>
              <a:t>Angebot wird gut genutzt: Mittagstisch 30 – 40 Kinder, Früh- und Nachmittagsbetreuung 10 – 15 Kinder</a:t>
            </a:r>
          </a:p>
          <a:p>
            <a:pPr marL="457200" lvl="1" indent="0">
              <a:buFont typeface="Arial" panose="020B0604020202020204" pitchFamily="34" charset="0"/>
              <a:buNone/>
            </a:pPr>
            <a:endParaRPr lang="de-CH" sz="1200" dirty="0">
              <a:latin typeface="Century Gothic" panose="020B0502020202020204" pitchFamily="34" charset="0"/>
            </a:endParaRPr>
          </a:p>
          <a:p>
            <a:r>
              <a:rPr lang="de-CH" sz="3200" b="1" dirty="0">
                <a:latin typeface="Century Gothic" panose="020B0502020202020204" pitchFamily="34" charset="0"/>
              </a:rPr>
              <a:t>Schulsozialarbeit</a:t>
            </a:r>
          </a:p>
          <a:p>
            <a:pPr lvl="1"/>
            <a:r>
              <a:rPr lang="de-CH" dirty="0">
                <a:latin typeface="Century Gothic" panose="020B0502020202020204" pitchFamily="34" charset="0"/>
              </a:rPr>
              <a:t>… ist seit 6 Jahren ein fester Bestandteil der Schule (25% Pensum)</a:t>
            </a:r>
          </a:p>
          <a:p>
            <a:pPr lvl="1"/>
            <a:endParaRPr lang="de-CH" sz="1200" dirty="0">
              <a:latin typeface="Century Gothic" panose="020B0502020202020204" pitchFamily="34" charset="0"/>
            </a:endParaRPr>
          </a:p>
          <a:p>
            <a:pPr lvl="1"/>
            <a:endParaRPr lang="de-CH" sz="1200" dirty="0">
              <a:latin typeface="Century Gothic" panose="020B0502020202020204" pitchFamily="34" charset="0"/>
            </a:endParaRPr>
          </a:p>
          <a:p>
            <a:r>
              <a:rPr lang="de-CH" sz="3200" b="1" dirty="0">
                <a:latin typeface="Century Gothic" panose="020B0502020202020204" pitchFamily="34" charset="0"/>
              </a:rPr>
              <a:t>Sekretariat</a:t>
            </a:r>
          </a:p>
          <a:p>
            <a:pPr lvl="1"/>
            <a:r>
              <a:rPr lang="de-CH" dirty="0">
                <a:latin typeface="Century Gothic" panose="020B0502020202020204" pitchFamily="34" charset="0"/>
              </a:rPr>
              <a:t>Der Kanton fordert ein Sekretariat für jede Schulleitung, da Pensum sonst nicht abdeckbar ist. Dies ist seit rund 11 Jahren installiert (30%)</a:t>
            </a:r>
          </a:p>
          <a:p>
            <a:pPr marL="457200" lvl="1" indent="0">
              <a:buFont typeface="Arial" panose="020B0604020202020204" pitchFamily="34" charset="0"/>
              <a:buNone/>
            </a:pPr>
            <a:endParaRPr lang="de-CH" sz="12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25073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Zeichnung, Cartoon, Hockey, Clipart enthält.&#10;&#10;Automatisch generierte Beschreibung">
            <a:extLst>
              <a:ext uri="{FF2B5EF4-FFF2-40B4-BE49-F238E27FC236}">
                <a16:creationId xmlns:a16="http://schemas.microsoft.com/office/drawing/2014/main" id="{BF53BA64-2AA1-A6F7-D562-2150499645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8094" y="319088"/>
            <a:ext cx="714143" cy="899472"/>
          </a:xfrm>
          <a:prstGeom prst="rect">
            <a:avLst/>
          </a:prstGeom>
        </p:spPr>
      </p:pic>
      <p:sp>
        <p:nvSpPr>
          <p:cNvPr id="7" name="Flussdiagramm: Verzögerung 6">
            <a:extLst>
              <a:ext uri="{FF2B5EF4-FFF2-40B4-BE49-F238E27FC236}">
                <a16:creationId xmlns:a16="http://schemas.microsoft.com/office/drawing/2014/main" id="{E31708C3-4921-1CAA-8F4D-E8BA47A16C28}"/>
              </a:ext>
            </a:extLst>
          </p:cNvPr>
          <p:cNvSpPr/>
          <p:nvPr/>
        </p:nvSpPr>
        <p:spPr>
          <a:xfrm>
            <a:off x="0" y="0"/>
            <a:ext cx="5475516" cy="6858000"/>
          </a:xfrm>
          <a:prstGeom prst="flowChartDelay">
            <a:avLst/>
          </a:prstGeom>
          <a:ln>
            <a:solidFill>
              <a:schemeClr val="accent2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8000" b="1" dirty="0">
                <a:solidFill>
                  <a:schemeClr val="tx1"/>
                </a:solidFill>
                <a:latin typeface="Happy Selfie" pitchFamily="2" charset="0"/>
              </a:rPr>
              <a:t>Bauplane</a:t>
            </a:r>
          </a:p>
        </p:txBody>
      </p:sp>
      <p:sp>
        <p:nvSpPr>
          <p:cNvPr id="3" name="Freeform 16">
            <a:extLst>
              <a:ext uri="{FF2B5EF4-FFF2-40B4-BE49-F238E27FC236}">
                <a16:creationId xmlns:a16="http://schemas.microsoft.com/office/drawing/2014/main" id="{9BD3D407-D69B-F8B6-A8D5-07A014E2E126}"/>
              </a:ext>
            </a:extLst>
          </p:cNvPr>
          <p:cNvSpPr/>
          <p:nvPr/>
        </p:nvSpPr>
        <p:spPr>
          <a:xfrm rot="19976121">
            <a:off x="5406322" y="930889"/>
            <a:ext cx="5305968" cy="1663415"/>
          </a:xfrm>
          <a:custGeom>
            <a:avLst/>
            <a:gdLst/>
            <a:ahLst/>
            <a:cxnLst/>
            <a:rect l="l" t="t" r="r" b="b"/>
            <a:pathLst>
              <a:path w="5551656" h="1837094">
                <a:moveTo>
                  <a:pt x="0" y="0"/>
                </a:moveTo>
                <a:lnTo>
                  <a:pt x="5551657" y="0"/>
                </a:lnTo>
                <a:lnTo>
                  <a:pt x="5551657" y="1837093"/>
                </a:lnTo>
                <a:lnTo>
                  <a:pt x="0" y="1837093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CH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FCC43AA6-BDE4-FD05-B9DB-272F9814626F}"/>
              </a:ext>
            </a:extLst>
          </p:cNvPr>
          <p:cNvSpPr txBox="1"/>
          <p:nvPr/>
        </p:nvSpPr>
        <p:spPr>
          <a:xfrm>
            <a:off x="2667407" y="2214898"/>
            <a:ext cx="205047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8000" dirty="0">
                <a:latin typeface="Happy Selfie" pitchFamily="2" charset="0"/>
              </a:rPr>
              <a:t>..</a:t>
            </a:r>
          </a:p>
        </p:txBody>
      </p:sp>
    </p:spTree>
    <p:extLst>
      <p:ext uri="{BB962C8B-B14F-4D97-AF65-F5344CB8AC3E}">
        <p14:creationId xmlns:p14="http://schemas.microsoft.com/office/powerpoint/2010/main" val="15552783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Zeichnung, Cartoon, Hockey, Clipart enthält.&#10;&#10;Automatisch generierte Beschreibung">
            <a:extLst>
              <a:ext uri="{FF2B5EF4-FFF2-40B4-BE49-F238E27FC236}">
                <a16:creationId xmlns:a16="http://schemas.microsoft.com/office/drawing/2014/main" id="{0D75D99B-5FDA-B588-B9D5-D1E40B06DCD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8094" y="319088"/>
            <a:ext cx="714143" cy="899472"/>
          </a:xfrm>
          <a:prstGeom prst="rect">
            <a:avLst/>
          </a:prstGeom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BEAE84F7-B530-C537-2A86-095101A948A1}"/>
              </a:ext>
            </a:extLst>
          </p:cNvPr>
          <p:cNvSpPr txBox="1">
            <a:spLocks/>
          </p:cNvSpPr>
          <p:nvPr/>
        </p:nvSpPr>
        <p:spPr>
          <a:xfrm>
            <a:off x="329763" y="104260"/>
            <a:ext cx="10515600" cy="8994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CH" sz="3600" b="1" dirty="0">
                <a:latin typeface="Century Gothic" panose="020B0502020202020204" pitchFamily="34" charset="0"/>
              </a:rPr>
              <a:t>Bauliche Umsetzung / Zeitplan</a:t>
            </a:r>
          </a:p>
        </p:txBody>
      </p:sp>
      <p:graphicFrame>
        <p:nvGraphicFramePr>
          <p:cNvPr id="10" name="Tabelle 9">
            <a:extLst>
              <a:ext uri="{FF2B5EF4-FFF2-40B4-BE49-F238E27FC236}">
                <a16:creationId xmlns:a16="http://schemas.microsoft.com/office/drawing/2014/main" id="{19D12ACB-C358-06DD-BB9F-F7DAE79138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8311961"/>
              </p:ext>
            </p:extLst>
          </p:nvPr>
        </p:nvGraphicFramePr>
        <p:xfrm>
          <a:off x="453417" y="822698"/>
          <a:ext cx="10515601" cy="5944897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7968833">
                  <a:extLst>
                    <a:ext uri="{9D8B030D-6E8A-4147-A177-3AD203B41FA5}">
                      <a16:colId xmlns:a16="http://schemas.microsoft.com/office/drawing/2014/main" val="3441926591"/>
                    </a:ext>
                  </a:extLst>
                </a:gridCol>
                <a:gridCol w="2546768">
                  <a:extLst>
                    <a:ext uri="{9D8B030D-6E8A-4147-A177-3AD203B41FA5}">
                      <a16:colId xmlns:a16="http://schemas.microsoft.com/office/drawing/2014/main" val="344045722"/>
                    </a:ext>
                  </a:extLst>
                </a:gridCol>
              </a:tblGrid>
              <a:tr h="390391">
                <a:tc>
                  <a:txBody>
                    <a:bodyPr/>
                    <a:lstStyle/>
                    <a:p>
                      <a:r>
                        <a:rPr lang="de-CH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Was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Wann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2081273"/>
                  </a:ext>
                </a:extLst>
              </a:tr>
              <a:tr h="494808">
                <a:tc>
                  <a:txBody>
                    <a:bodyPr/>
                    <a:lstStyle/>
                    <a:p>
                      <a:r>
                        <a:rPr lang="de-CH" sz="18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Urnenabstimmung Ausführungskredit «Umsetzung Schulraumplanung»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de-CH" sz="18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18. Mai 2025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91531731"/>
                  </a:ext>
                </a:extLst>
              </a:tr>
              <a:tr h="1048207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de-CH" sz="16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1. Etappe Kindergartenzentrum Homatt in Kleindietwil</a:t>
                      </a:r>
                    </a:p>
                    <a:p>
                      <a:pPr marL="0" indent="0">
                        <a:buNone/>
                      </a:pPr>
                      <a:r>
                        <a:rPr lang="de-CH" sz="16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Verlegung des Werkraums ins Schulhaus Dörfli Leimiswil</a:t>
                      </a:r>
                    </a:p>
                    <a:p>
                      <a:pPr marL="0" indent="0">
                        <a:buNone/>
                      </a:pPr>
                      <a:r>
                        <a:rPr lang="de-CH" sz="16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Baubeginn Umbauarbeiten Kindergartenanlage Homatt</a:t>
                      </a:r>
                    </a:p>
                    <a:p>
                      <a:pPr marL="0" indent="0">
                        <a:buNone/>
                      </a:pPr>
                      <a:r>
                        <a:rPr lang="de-CH" sz="16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Bezug von 4 Kindergärten und Werkraum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CH" sz="16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  <a:p>
                      <a:r>
                        <a:rPr lang="de-CH" sz="16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Bis August 2025</a:t>
                      </a:r>
                    </a:p>
                    <a:p>
                      <a:r>
                        <a:rPr lang="de-CH" sz="16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Herbst 2025</a:t>
                      </a:r>
                    </a:p>
                    <a:p>
                      <a:r>
                        <a:rPr lang="de-CH" sz="16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Sommer 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2869958"/>
                  </a:ext>
                </a:extLst>
              </a:tr>
              <a:tr h="2725339">
                <a:tc>
                  <a:txBody>
                    <a:bodyPr/>
                    <a:lstStyle/>
                    <a:p>
                      <a:r>
                        <a:rPr lang="de-CH" sz="16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2. Etappe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6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2.1. Provisorium für 4 Klassenzimmer</a:t>
                      </a:r>
                    </a:p>
                    <a:p>
                      <a:r>
                        <a:rPr lang="de-CH" sz="16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Provisorium für 4 Klassenzimmer auf dem roten Platz  bei der der Kindergartenanlage Homatt</a:t>
                      </a:r>
                    </a:p>
                    <a:p>
                      <a:r>
                        <a:rPr lang="de-CH" sz="16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							</a:t>
                      </a:r>
                    </a:p>
                    <a:p>
                      <a:r>
                        <a:rPr lang="de-CH" sz="16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2.2. Tagesschule am </a:t>
                      </a:r>
                      <a:r>
                        <a:rPr lang="de-CH" sz="1600" b="1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Mostereiweg</a:t>
                      </a:r>
                      <a:endParaRPr lang="de-CH" sz="16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  <a:p>
                      <a:r>
                        <a:rPr lang="de-CH" sz="16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Kurze Umbauzeit und Einrichten</a:t>
                      </a:r>
                    </a:p>
                    <a:p>
                      <a:r>
                        <a:rPr lang="de-CH" sz="16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					</a:t>
                      </a:r>
                    </a:p>
                    <a:p>
                      <a:r>
                        <a:rPr lang="de-CH" sz="16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2.3. Schulanlage Neumatt Umbau Trakt 2 und Anbau</a:t>
                      </a:r>
                    </a:p>
                    <a:p>
                      <a:r>
                        <a:rPr lang="de-CH" sz="16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Baubeginn</a:t>
                      </a:r>
                    </a:p>
                    <a:p>
                      <a:r>
                        <a:rPr lang="de-CH" sz="16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Bezug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600" strike="noStrike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Nutzungsdauer</a:t>
                      </a:r>
                    </a:p>
                    <a:p>
                      <a:r>
                        <a:rPr lang="de-CH" sz="1600" strike="noStrike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August 2026 bis </a:t>
                      </a:r>
                    </a:p>
                    <a:p>
                      <a:r>
                        <a:rPr lang="de-CH" sz="1600" strike="noStrike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Sommer 2028</a:t>
                      </a:r>
                    </a:p>
                    <a:p>
                      <a:endParaRPr lang="de-CH" sz="1600" strike="noStrike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  <a:p>
                      <a:endParaRPr lang="de-CH" sz="1600" strike="noStrike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  <a:p>
                      <a:r>
                        <a:rPr lang="de-CH" sz="1600" strike="noStrike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Bezug August 2026</a:t>
                      </a:r>
                    </a:p>
                    <a:p>
                      <a:endParaRPr lang="de-CH" sz="1600" strike="noStrike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  <a:p>
                      <a:endParaRPr lang="de-CH" sz="1600" strike="noStrike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  <a:p>
                      <a:r>
                        <a:rPr lang="de-CH" sz="1600" strike="noStrike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Ab Sommer 2026</a:t>
                      </a:r>
                    </a:p>
                    <a:p>
                      <a:r>
                        <a:rPr lang="de-CH" sz="1600" strike="noStrike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Sommer 2027</a:t>
                      </a:r>
                    </a:p>
                    <a:p>
                      <a:endParaRPr lang="de-CH" sz="1600" strike="noStrike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500468"/>
                  </a:ext>
                </a:extLst>
              </a:tr>
              <a:tr h="121921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6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3. Etappe Schulanlage Neumatt Umbau  Trakt 1 mit Umgebung und Parkierungsanlage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Baubeginn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Bezug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CH" sz="16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  <a:p>
                      <a:endParaRPr lang="de-CH" sz="16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  <a:p>
                      <a:r>
                        <a:rPr lang="de-CH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August 2027</a:t>
                      </a:r>
                    </a:p>
                    <a:p>
                      <a:r>
                        <a:rPr lang="de-CH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Sommer 2028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36497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99298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A4EFF6-9805-7F39-89A6-6CF48459E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595" y="7088"/>
            <a:ext cx="10515600" cy="1325563"/>
          </a:xfrm>
        </p:spPr>
        <p:txBody>
          <a:bodyPr>
            <a:noAutofit/>
          </a:bodyPr>
          <a:lstStyle/>
          <a:p>
            <a:r>
              <a:rPr lang="de-CH" sz="3600" b="1" dirty="0">
                <a:latin typeface="Century Gothic" panose="020B0502020202020204" pitchFamily="34" charset="0"/>
              </a:rPr>
              <a:t>Gesamtkosten / Ausführungskredit </a:t>
            </a:r>
            <a:br>
              <a:rPr lang="de-CH" sz="3200" b="1" dirty="0">
                <a:latin typeface="Century Gothic" panose="020B0502020202020204" pitchFamily="34" charset="0"/>
              </a:rPr>
            </a:br>
            <a:r>
              <a:rPr lang="de-CH" sz="32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	</a:t>
            </a:r>
          </a:p>
        </p:txBody>
      </p:sp>
      <p:pic>
        <p:nvPicPr>
          <p:cNvPr id="4" name="Grafik 3" descr="Ein Bild, das Zeichnung, Cartoon, Hockey, Clipart enthält.&#10;&#10;Automatisch generierte Beschreibung">
            <a:extLst>
              <a:ext uri="{FF2B5EF4-FFF2-40B4-BE49-F238E27FC236}">
                <a16:creationId xmlns:a16="http://schemas.microsoft.com/office/drawing/2014/main" id="{0D75D99B-5FDA-B588-B9D5-D1E40B06DCD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8094" y="319088"/>
            <a:ext cx="714143" cy="899472"/>
          </a:xfrm>
          <a:prstGeom prst="rect">
            <a:avLst/>
          </a:prstGeom>
        </p:spPr>
      </p:pic>
      <p:graphicFrame>
        <p:nvGraphicFramePr>
          <p:cNvPr id="7" name="Inhaltsplatzhalter 5">
            <a:extLst>
              <a:ext uri="{FF2B5EF4-FFF2-40B4-BE49-F238E27FC236}">
                <a16:creationId xmlns:a16="http://schemas.microsoft.com/office/drawing/2014/main" id="{A380000D-BD7A-15C0-3E07-38A71A8F11B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21322601"/>
              </p:ext>
            </p:extLst>
          </p:nvPr>
        </p:nvGraphicFramePr>
        <p:xfrm>
          <a:off x="329763" y="768824"/>
          <a:ext cx="10583671" cy="5649538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3832543">
                  <a:extLst>
                    <a:ext uri="{9D8B030D-6E8A-4147-A177-3AD203B41FA5}">
                      <a16:colId xmlns:a16="http://schemas.microsoft.com/office/drawing/2014/main" val="2947243081"/>
                    </a:ext>
                  </a:extLst>
                </a:gridCol>
                <a:gridCol w="4391443">
                  <a:extLst>
                    <a:ext uri="{9D8B030D-6E8A-4147-A177-3AD203B41FA5}">
                      <a16:colId xmlns:a16="http://schemas.microsoft.com/office/drawing/2014/main" val="3186243345"/>
                    </a:ext>
                  </a:extLst>
                </a:gridCol>
                <a:gridCol w="2359685">
                  <a:extLst>
                    <a:ext uri="{9D8B030D-6E8A-4147-A177-3AD203B41FA5}">
                      <a16:colId xmlns:a16="http://schemas.microsoft.com/office/drawing/2014/main" val="1495464123"/>
                    </a:ext>
                  </a:extLst>
                </a:gridCol>
              </a:tblGrid>
              <a:tr h="621811">
                <a:tc>
                  <a:txBody>
                    <a:bodyPr/>
                    <a:lstStyle/>
                    <a:p>
                      <a:r>
                        <a:rPr lang="de-CH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Schulanlage / Position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de-CH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Objektteil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de-CH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Kosten inkl. </a:t>
                      </a:r>
                    </a:p>
                    <a:p>
                      <a:r>
                        <a:rPr lang="de-CH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8,1 % MwSt. +/- 10%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96606916"/>
                  </a:ext>
                </a:extLst>
              </a:tr>
              <a:tr h="335874">
                <a:tc>
                  <a:txBody>
                    <a:bodyPr/>
                    <a:lstStyle/>
                    <a:p>
                      <a:r>
                        <a:rPr lang="de-CH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Kindergartenzentrum Homatt,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4 </a:t>
                      </a:r>
                      <a:r>
                        <a:rPr lang="de-CH" sz="16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KiGa</a:t>
                      </a:r>
                      <a:r>
                        <a:rPr lang="de-CH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 / 1 Werkraum / Heizzentrale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6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CHF    2’085’000.00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7582912"/>
                  </a:ext>
                </a:extLst>
              </a:tr>
              <a:tr h="335874">
                <a:tc>
                  <a:txBody>
                    <a:bodyPr/>
                    <a:lstStyle/>
                    <a:p>
                      <a:endParaRPr lang="de-CH" sz="16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Provisorien (4 Schulzimmer) / inkl. Umzüge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6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CHF       473’000.00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1877934"/>
                  </a:ext>
                </a:extLst>
              </a:tr>
              <a:tr h="335874">
                <a:tc>
                  <a:txBody>
                    <a:bodyPr/>
                    <a:lstStyle/>
                    <a:p>
                      <a:r>
                        <a:rPr lang="de-CH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Schulanlage</a:t>
                      </a:r>
                      <a:r>
                        <a:rPr lang="de-CH" sz="1600" baseline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de-CH" sz="1600" baseline="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Neumatt</a:t>
                      </a:r>
                      <a:r>
                        <a:rPr lang="de-CH" sz="1600" baseline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, </a:t>
                      </a:r>
                      <a:r>
                        <a:rPr lang="de-CH" sz="1600" baseline="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Madiswil</a:t>
                      </a:r>
                      <a:endParaRPr lang="de-CH" sz="16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Trakt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6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CHF    1’620’000.00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3314372"/>
                  </a:ext>
                </a:extLst>
              </a:tr>
              <a:tr h="335874">
                <a:tc>
                  <a:txBody>
                    <a:bodyPr/>
                    <a:lstStyle/>
                    <a:p>
                      <a:endParaRPr lang="de-CH" sz="16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Umgebung mit Parkplätzen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6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CHF       550’000.00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7648128"/>
                  </a:ext>
                </a:extLst>
              </a:tr>
              <a:tr h="335874">
                <a:tc>
                  <a:txBody>
                    <a:bodyPr/>
                    <a:lstStyle/>
                    <a:p>
                      <a:endParaRPr lang="de-CH" sz="16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Trakt 2 mit Anbau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6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CHF    6’665’000.00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2893124"/>
                  </a:ext>
                </a:extLst>
              </a:tr>
              <a:tr h="335874">
                <a:tc>
                  <a:txBody>
                    <a:bodyPr/>
                    <a:lstStyle/>
                    <a:p>
                      <a:endParaRPr lang="de-CH" sz="16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Turnhalle (Schliessanlage mit </a:t>
                      </a:r>
                      <a:r>
                        <a:rPr lang="de-CH" sz="16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SiKo</a:t>
                      </a:r>
                      <a:r>
                        <a:rPr lang="de-CH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sz="16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CHF         15’000.00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9339582"/>
                  </a:ext>
                </a:extLst>
              </a:tr>
              <a:tr h="335874">
                <a:tc>
                  <a:txBody>
                    <a:bodyPr/>
                    <a:lstStyle/>
                    <a:p>
                      <a:r>
                        <a:rPr lang="de-CH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Tagesschule </a:t>
                      </a:r>
                      <a:r>
                        <a:rPr lang="de-CH" sz="16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Mostereiweg</a:t>
                      </a:r>
                      <a:r>
                        <a:rPr lang="de-CH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, Madiswil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CH" sz="16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6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CHF         85’000.00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7693836"/>
                  </a:ext>
                </a:extLst>
              </a:tr>
              <a:tr h="335874">
                <a:tc>
                  <a:txBody>
                    <a:bodyPr/>
                    <a:lstStyle/>
                    <a:p>
                      <a:r>
                        <a:rPr lang="de-CH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Ausstattungen Möblierungen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CH" sz="16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6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CHF       646’000.00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8524574"/>
                  </a:ext>
                </a:extLst>
              </a:tr>
              <a:tr h="335874">
                <a:tc>
                  <a:txBody>
                    <a:bodyPr/>
                    <a:lstStyle/>
                    <a:p>
                      <a:r>
                        <a:rPr lang="de-CH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Reserve ca. 5 %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CH" sz="16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6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CHF       661’000.00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1236446"/>
                  </a:ext>
                </a:extLst>
              </a:tr>
              <a:tr h="329833">
                <a:tc>
                  <a:txBody>
                    <a:bodyPr/>
                    <a:lstStyle/>
                    <a:p>
                      <a:r>
                        <a:rPr lang="de-CH" sz="16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Anlagekosten Schulraumplanung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6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inkl. Planungs-  und Projektierungskredit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6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CHF  13’274’000.00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411174"/>
                  </a:ext>
                </a:extLst>
              </a:tr>
              <a:tr h="363487">
                <a:tc>
                  <a:txBody>
                    <a:bodyPr/>
                    <a:lstStyle/>
                    <a:p>
                      <a:r>
                        <a:rPr lang="de-CH" sz="16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abzüglich Planungskredit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6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bewilligt GR 03.05.2021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6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CHF        -45’000.00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2344593"/>
                  </a:ext>
                </a:extLst>
              </a:tr>
              <a:tr h="363487">
                <a:tc>
                  <a:txBody>
                    <a:bodyPr/>
                    <a:lstStyle/>
                    <a:p>
                      <a:r>
                        <a:rPr lang="de-CH" sz="16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Abzüglich Projektierungskredit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6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bewilligt GV 13.06.2023</a:t>
                      </a:r>
                    </a:p>
                    <a:p>
                      <a:r>
                        <a:rPr lang="de-CH" sz="16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bewilligt GR  23.09.2024 (Nachkredit)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6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CHF      -390’000.00</a:t>
                      </a: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6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CHF        -39’000.00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4896234"/>
                  </a:ext>
                </a:extLst>
              </a:tr>
              <a:tr h="363487">
                <a:tc>
                  <a:txBody>
                    <a:bodyPr/>
                    <a:lstStyle/>
                    <a:p>
                      <a:r>
                        <a:rPr lang="de-CH" sz="16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Gesamtkredit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sz="16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zu beantragen an der Urne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600" b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CHF  </a:t>
                      </a:r>
                      <a:r>
                        <a:rPr lang="de-CH" sz="16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12’800’000.00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9072260"/>
                  </a:ext>
                </a:extLst>
              </a:tr>
              <a:tr h="363487">
                <a:tc>
                  <a:txBody>
                    <a:bodyPr/>
                    <a:lstStyle/>
                    <a:p>
                      <a:endParaRPr lang="de-CH" sz="1600" b="1" dirty="0">
                        <a:solidFill>
                          <a:srgbClr val="FF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CH" sz="1600" b="1" dirty="0">
                        <a:solidFill>
                          <a:srgbClr val="FF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CH" sz="1600" b="1" dirty="0">
                        <a:solidFill>
                          <a:srgbClr val="FF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94517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37974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1328</Words>
  <Application>Microsoft Office PowerPoint</Application>
  <PresentationFormat>Breitbild</PresentationFormat>
  <Paragraphs>411</Paragraphs>
  <Slides>24</Slides>
  <Notes>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24</vt:i4>
      </vt:variant>
    </vt:vector>
  </HeadingPairs>
  <TitlesOfParts>
    <vt:vector size="30" baseType="lpstr">
      <vt:lpstr>Arial</vt:lpstr>
      <vt:lpstr>Calibri</vt:lpstr>
      <vt:lpstr>Century Gothic</vt:lpstr>
      <vt:lpstr>Happy Selfie</vt:lpstr>
      <vt:lpstr>Wingdings</vt:lpstr>
      <vt:lpstr>Office</vt:lpstr>
      <vt:lpstr>Herzlich willkommen  zur Infoveranstaltung Schulraumplanung   vom 2. April 2025 in der Turnhalle Neumatt  Madiswil</vt:lpstr>
      <vt:lpstr>Ablauf</vt:lpstr>
      <vt:lpstr>Einleitung</vt:lpstr>
      <vt:lpstr>Schule damals (1984) – Schule heute (2025)</vt:lpstr>
      <vt:lpstr>PowerPoint-Präsentation</vt:lpstr>
      <vt:lpstr>PowerPoint-Präsentation</vt:lpstr>
      <vt:lpstr>PowerPoint-Präsentation</vt:lpstr>
      <vt:lpstr>PowerPoint-Präsentation</vt:lpstr>
      <vt:lpstr>Gesamtkosten / Ausführungskredit   </vt:lpstr>
      <vt:lpstr>Auswirkungen auf den Finanzhaushalt</vt:lpstr>
      <vt:lpstr>Auswirkungen auf den Finanzhaushalt</vt:lpstr>
      <vt:lpstr>Auswirkungen auf den Finanzhaushalt</vt:lpstr>
      <vt:lpstr>Auswirkungen auf den Finanzhaushalt</vt:lpstr>
      <vt:lpstr>Auswirkungen auf den Finanzhaushalt</vt:lpstr>
      <vt:lpstr>Auswirkungen auf den Finanzhaushalt</vt:lpstr>
      <vt:lpstr>Auswirkungen auf den Finanzhaushalt</vt:lpstr>
      <vt:lpstr>Auswirkungen auf den Finanzhaushalt</vt:lpstr>
      <vt:lpstr>Auswirkungen auf den Finanzhaushalt</vt:lpstr>
      <vt:lpstr>Auswirkungen auf den Finanzhaushalt</vt:lpstr>
      <vt:lpstr>Auswirkungen auf den Finanzhaushalt</vt:lpstr>
      <vt:lpstr>Folgen einer Ablehnung</vt:lpstr>
      <vt:lpstr>Vergleich mit anderen Gemeinden</vt:lpstr>
      <vt:lpstr>Terminplan 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Herzlich willkommen  zur Infoveranstaltung Schulraumplanung   vom 15. Januar 2025 in der Linksmahderhalle Madiswil</dc:title>
  <dc:creator>Leibundgut Sara</dc:creator>
  <cp:lastModifiedBy>Hasler Andreas</cp:lastModifiedBy>
  <cp:revision>73</cp:revision>
  <cp:lastPrinted>2025-03-26T15:39:23Z</cp:lastPrinted>
  <dcterms:created xsi:type="dcterms:W3CDTF">2024-12-16T10:35:51Z</dcterms:created>
  <dcterms:modified xsi:type="dcterms:W3CDTF">2025-04-14T13:37:41Z</dcterms:modified>
</cp:coreProperties>
</file>