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1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7" r:id="rId6"/>
    <p:sldId id="268" r:id="rId7"/>
    <p:sldId id="291" r:id="rId8"/>
    <p:sldId id="308" r:id="rId9"/>
    <p:sldId id="277" r:id="rId10"/>
    <p:sldId id="327" r:id="rId11"/>
    <p:sldId id="310" r:id="rId12"/>
    <p:sldId id="317" r:id="rId13"/>
    <p:sldId id="318" r:id="rId14"/>
    <p:sldId id="319" r:id="rId15"/>
    <p:sldId id="321" r:id="rId16"/>
    <p:sldId id="324" r:id="rId17"/>
    <p:sldId id="322" r:id="rId18"/>
    <p:sldId id="323" r:id="rId19"/>
    <p:sldId id="325" r:id="rId20"/>
    <p:sldId id="326" r:id="rId21"/>
    <p:sldId id="311" r:id="rId22"/>
    <p:sldId id="315" r:id="rId23"/>
    <p:sldId id="328" r:id="rId24"/>
    <p:sldId id="262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24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Eigenkapital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Tabelle1!$B$2:$B$7</c:f>
              <c:numCache>
                <c:formatCode>_(* #,##0_);_(* \(#,##0\);_(* "-"_);_(@_)</c:formatCode>
                <c:ptCount val="6"/>
                <c:pt idx="0">
                  <c:v>23601</c:v>
                </c:pt>
                <c:pt idx="1">
                  <c:v>24061</c:v>
                </c:pt>
                <c:pt idx="2">
                  <c:v>24342</c:v>
                </c:pt>
                <c:pt idx="3">
                  <c:v>24081</c:v>
                </c:pt>
                <c:pt idx="4">
                  <c:v>23744</c:v>
                </c:pt>
                <c:pt idx="5">
                  <c:v>23347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8-4BBE-949D-8F5276E93DD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davon Bilanzüberschuss inkl. Reserven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Tabelle1!$C$2:$C$7</c:f>
              <c:numCache>
                <c:formatCode>_(* #,##0_);_(* \(#,##0\);_(* "-"_);_(@_)</c:formatCode>
                <c:ptCount val="6"/>
                <c:pt idx="0">
                  <c:v>9032.9</c:v>
                </c:pt>
                <c:pt idx="1">
                  <c:v>9014.4</c:v>
                </c:pt>
                <c:pt idx="2">
                  <c:v>8874.4</c:v>
                </c:pt>
                <c:pt idx="3">
                  <c:v>8239.7999999999956</c:v>
                </c:pt>
                <c:pt idx="4">
                  <c:v>7576.3</c:v>
                </c:pt>
                <c:pt idx="5">
                  <c:v>6851.9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8-4BBE-949D-8F5276E93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16800"/>
        <c:axId val="159917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Tabelle1!$A$2:$A$7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5E8-4BBE-949D-8F5276E93DD1}"/>
                  </c:ext>
                </c:extLst>
              </c15:ser>
            </c15:filteredBarSeries>
          </c:ext>
        </c:extLst>
      </c:barChart>
      <c:catAx>
        <c:axId val="1599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59917952"/>
        <c:crosses val="autoZero"/>
        <c:auto val="1"/>
        <c:lblAlgn val="ctr"/>
        <c:lblOffset val="100"/>
        <c:noMultiLvlLbl val="0"/>
      </c:catAx>
      <c:valAx>
        <c:axId val="15991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599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Fremdkapital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Tabelle1!$B$2:$B$7</c:f>
              <c:numCache>
                <c:formatCode>_(* #,##0_);_(* \(#,##0\);_(* "-"_);_(@_)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6531</c:v>
                </c:pt>
                <c:pt idx="3">
                  <c:v>13643</c:v>
                </c:pt>
                <c:pt idx="4">
                  <c:v>16481</c:v>
                </c:pt>
                <c:pt idx="5">
                  <c:v>17414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2-46C9-8CDE-2794F27D2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54368"/>
        <c:axId val="147760256"/>
      </c:barChart>
      <c:catAx>
        <c:axId val="1477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7760256"/>
        <c:crosses val="autoZero"/>
        <c:auto val="1"/>
        <c:lblAlgn val="ctr"/>
        <c:lblOffset val="100"/>
        <c:noMultiLvlLbl val="0"/>
      </c:catAx>
      <c:valAx>
        <c:axId val="14776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477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AE6B6-3D8A-4DDC-BEFA-A550E38DDE9E}" type="doc">
      <dgm:prSet loTypeId="urn:microsoft.com/office/officeart/2005/8/layout/orgChart1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de-CH"/>
        </a:p>
      </dgm:t>
    </dgm:pt>
    <dgm:pt modelId="{2AF1FB47-0FCE-4C6F-8F69-29A105D3C362}">
      <dgm:prSet phldrT="[Text]" custT="1"/>
      <dgm:spPr/>
      <dgm:t>
        <a:bodyPr/>
        <a:lstStyle/>
        <a:p>
          <a:r>
            <a:rPr lang="de-CH" sz="2800" dirty="0">
              <a:solidFill>
                <a:schemeClr val="tx1"/>
              </a:solidFill>
              <a:latin typeface="Century Gothic" panose="020B0502020202020204" pitchFamily="34" charset="0"/>
            </a:rPr>
            <a:t>Gemeinderat</a:t>
          </a:r>
        </a:p>
      </dgm:t>
    </dgm:pt>
    <dgm:pt modelId="{D21C31B8-31E6-4AA5-A2B8-1C2B37288AE2}" type="parTrans" cxnId="{729D2CEF-3C6C-4326-8E63-6A58034F81F8}">
      <dgm:prSet/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336729D-E418-474D-AC8E-FBFC6725DED5}" type="sibTrans" cxnId="{729D2CEF-3C6C-4326-8E63-6A58034F81F8}">
      <dgm:prSet/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D9B3CA3-3242-4E25-8CA7-4B90EF62136C}" type="asst">
      <dgm:prSet phldrT="[Text]" custT="1"/>
      <dgm:spPr/>
      <dgm:t>
        <a:bodyPr/>
        <a:lstStyle/>
        <a:p>
          <a:r>
            <a:rPr lang="de-CH" sz="2200" dirty="0">
              <a:solidFill>
                <a:schemeClr val="tx1"/>
              </a:solidFill>
              <a:latin typeface="Century Gothic" panose="020B0502020202020204" pitchFamily="34" charset="0"/>
            </a:rPr>
            <a:t>Arbeitsgruppe Schulraumplanung</a:t>
          </a:r>
        </a:p>
      </dgm:t>
    </dgm:pt>
    <dgm:pt modelId="{229D60DF-4A3E-4534-A4C5-21C6475CF55E}" type="parTrans" cxnId="{6358107C-F72A-4B7C-86C7-F5ED308F8D8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D93CF31-FA01-4627-B066-1A79A0CC2730}" type="sibTrans" cxnId="{6358107C-F72A-4B7C-86C7-F5ED308F8D80}">
      <dgm:prSet/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DDAE298-59F8-4AB2-A955-CDD6B7E0CA70}">
      <dgm:prSet phldrT="[Text]" custT="1"/>
      <dgm:spPr/>
      <dgm:t>
        <a:bodyPr/>
        <a:lstStyle/>
        <a:p>
          <a:r>
            <a:rPr lang="de-CH" sz="2200" dirty="0">
              <a:solidFill>
                <a:schemeClr val="tx1"/>
              </a:solidFill>
              <a:latin typeface="Century Gothic" panose="020B0502020202020204" pitchFamily="34" charset="0"/>
            </a:rPr>
            <a:t>Steuerungsgruppe</a:t>
          </a:r>
        </a:p>
      </dgm:t>
    </dgm:pt>
    <dgm:pt modelId="{8CDD44A3-B122-4FE8-8D5A-E893519D4FEB}" type="parTrans" cxnId="{72EB93D5-DF85-479F-920E-D49D87FF261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8B13E31-1F4B-4A3C-8FF4-F5C75DCD4AC2}" type="sibTrans" cxnId="{72EB93D5-DF85-479F-920E-D49D87FF261F}">
      <dgm:prSet/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1EB36A9-48D9-4DE6-8C28-DFD7C81820E0}">
      <dgm:prSet phldrT="[Text]" custT="1"/>
      <dgm:spPr/>
      <dgm:t>
        <a:bodyPr/>
        <a:lstStyle/>
        <a:p>
          <a:r>
            <a:rPr lang="de-CH" sz="2200" dirty="0">
              <a:solidFill>
                <a:schemeClr val="tx1"/>
              </a:solidFill>
              <a:latin typeface="Century Gothic" panose="020B0502020202020204" pitchFamily="34" charset="0"/>
            </a:rPr>
            <a:t>Benutzergruppe Schule</a:t>
          </a:r>
        </a:p>
      </dgm:t>
    </dgm:pt>
    <dgm:pt modelId="{0DC02142-1762-4E97-A1FD-F3F55F450995}" type="parTrans" cxnId="{60B8D196-4FDF-43BC-9598-DE7791D23E1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F9F956F-793B-4EC4-98A3-E1EBE30C4823}" type="sibTrans" cxnId="{60B8D196-4FDF-43BC-9598-DE7791D23E1B}">
      <dgm:prSet/>
      <dgm:spPr/>
      <dgm:t>
        <a:bodyPr/>
        <a:lstStyle/>
        <a:p>
          <a:endParaRPr lang="de-CH" sz="20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8370EFF-B955-4096-85EB-5F9C5631BB4F}" type="pres">
      <dgm:prSet presAssocID="{322AE6B6-3D8A-4DDC-BEFA-A550E38DDE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874E91-658D-4460-AB3E-9BC4D23431A4}" type="pres">
      <dgm:prSet presAssocID="{2AF1FB47-0FCE-4C6F-8F69-29A105D3C362}" presName="hierRoot1" presStyleCnt="0">
        <dgm:presLayoutVars>
          <dgm:hierBranch val="init"/>
        </dgm:presLayoutVars>
      </dgm:prSet>
      <dgm:spPr/>
    </dgm:pt>
    <dgm:pt modelId="{1E5FAE89-16D8-425F-B01E-68FFB713D8F5}" type="pres">
      <dgm:prSet presAssocID="{2AF1FB47-0FCE-4C6F-8F69-29A105D3C362}" presName="rootComposite1" presStyleCnt="0"/>
      <dgm:spPr/>
    </dgm:pt>
    <dgm:pt modelId="{F3FE981C-DE14-4F60-B9CD-D8A42967CBFA}" type="pres">
      <dgm:prSet presAssocID="{2AF1FB47-0FCE-4C6F-8F69-29A105D3C362}" presName="rootText1" presStyleLbl="node0" presStyleIdx="0" presStyleCnt="1">
        <dgm:presLayoutVars>
          <dgm:chPref val="3"/>
        </dgm:presLayoutVars>
      </dgm:prSet>
      <dgm:spPr/>
    </dgm:pt>
    <dgm:pt modelId="{83FC38E1-1F22-4696-AFE2-94F94B0DC974}" type="pres">
      <dgm:prSet presAssocID="{2AF1FB47-0FCE-4C6F-8F69-29A105D3C362}" presName="rootConnector1" presStyleLbl="node1" presStyleIdx="0" presStyleCnt="0"/>
      <dgm:spPr/>
    </dgm:pt>
    <dgm:pt modelId="{BFE9D2C5-A1BB-4656-B62A-BD8E21D43585}" type="pres">
      <dgm:prSet presAssocID="{2AF1FB47-0FCE-4C6F-8F69-29A105D3C362}" presName="hierChild2" presStyleCnt="0"/>
      <dgm:spPr/>
    </dgm:pt>
    <dgm:pt modelId="{92298B02-9FC7-4030-9ECD-B1545D6AC3F2}" type="pres">
      <dgm:prSet presAssocID="{8CDD44A3-B122-4FE8-8D5A-E893519D4FEB}" presName="Name37" presStyleLbl="parChTrans1D2" presStyleIdx="0" presStyleCnt="3"/>
      <dgm:spPr/>
    </dgm:pt>
    <dgm:pt modelId="{3D19030B-B856-4A94-B3AA-A9411F1D9E31}" type="pres">
      <dgm:prSet presAssocID="{1DDAE298-59F8-4AB2-A955-CDD6B7E0CA70}" presName="hierRoot2" presStyleCnt="0">
        <dgm:presLayoutVars>
          <dgm:hierBranch val="init"/>
        </dgm:presLayoutVars>
      </dgm:prSet>
      <dgm:spPr/>
    </dgm:pt>
    <dgm:pt modelId="{F0AB2587-C126-405E-BD17-1C85DAC5BA81}" type="pres">
      <dgm:prSet presAssocID="{1DDAE298-59F8-4AB2-A955-CDD6B7E0CA70}" presName="rootComposite" presStyleCnt="0"/>
      <dgm:spPr/>
    </dgm:pt>
    <dgm:pt modelId="{C4ACA301-C74C-4D93-849F-73BF55D0FDF1}" type="pres">
      <dgm:prSet presAssocID="{1DDAE298-59F8-4AB2-A955-CDD6B7E0CA70}" presName="rootText" presStyleLbl="node2" presStyleIdx="0" presStyleCnt="2">
        <dgm:presLayoutVars>
          <dgm:chPref val="3"/>
        </dgm:presLayoutVars>
      </dgm:prSet>
      <dgm:spPr/>
    </dgm:pt>
    <dgm:pt modelId="{F16ED9E1-D54A-4E68-B1D4-02B031479D40}" type="pres">
      <dgm:prSet presAssocID="{1DDAE298-59F8-4AB2-A955-CDD6B7E0CA70}" presName="rootConnector" presStyleLbl="node2" presStyleIdx="0" presStyleCnt="2"/>
      <dgm:spPr/>
    </dgm:pt>
    <dgm:pt modelId="{983CFF5E-056D-45A3-86D4-6AB2496A0978}" type="pres">
      <dgm:prSet presAssocID="{1DDAE298-59F8-4AB2-A955-CDD6B7E0CA70}" presName="hierChild4" presStyleCnt="0"/>
      <dgm:spPr/>
    </dgm:pt>
    <dgm:pt modelId="{F147EAC7-A330-4054-85E5-0BC8564CE27C}" type="pres">
      <dgm:prSet presAssocID="{1DDAE298-59F8-4AB2-A955-CDD6B7E0CA70}" presName="hierChild5" presStyleCnt="0"/>
      <dgm:spPr/>
    </dgm:pt>
    <dgm:pt modelId="{6AFFCD61-D773-4FA5-99D8-76B5B08CAF17}" type="pres">
      <dgm:prSet presAssocID="{0DC02142-1762-4E97-A1FD-F3F55F450995}" presName="Name37" presStyleLbl="parChTrans1D2" presStyleIdx="1" presStyleCnt="3"/>
      <dgm:spPr/>
    </dgm:pt>
    <dgm:pt modelId="{036C137E-D253-4737-8B82-FE9AAD00EB40}" type="pres">
      <dgm:prSet presAssocID="{81EB36A9-48D9-4DE6-8C28-DFD7C81820E0}" presName="hierRoot2" presStyleCnt="0">
        <dgm:presLayoutVars>
          <dgm:hierBranch val="init"/>
        </dgm:presLayoutVars>
      </dgm:prSet>
      <dgm:spPr/>
    </dgm:pt>
    <dgm:pt modelId="{BDAA336E-6CAD-4A45-88CA-7B0DC0446DD5}" type="pres">
      <dgm:prSet presAssocID="{81EB36A9-48D9-4DE6-8C28-DFD7C81820E0}" presName="rootComposite" presStyleCnt="0"/>
      <dgm:spPr/>
    </dgm:pt>
    <dgm:pt modelId="{EB5E99F6-187D-4747-97C4-DF938231EC63}" type="pres">
      <dgm:prSet presAssocID="{81EB36A9-48D9-4DE6-8C28-DFD7C81820E0}" presName="rootText" presStyleLbl="node2" presStyleIdx="1" presStyleCnt="2">
        <dgm:presLayoutVars>
          <dgm:chPref val="3"/>
        </dgm:presLayoutVars>
      </dgm:prSet>
      <dgm:spPr/>
    </dgm:pt>
    <dgm:pt modelId="{C4D4EF23-11E9-47AD-B35C-79D1EC7C50FB}" type="pres">
      <dgm:prSet presAssocID="{81EB36A9-48D9-4DE6-8C28-DFD7C81820E0}" presName="rootConnector" presStyleLbl="node2" presStyleIdx="1" presStyleCnt="2"/>
      <dgm:spPr/>
    </dgm:pt>
    <dgm:pt modelId="{6FCB1D86-7504-451E-9E7F-6C328ABC101B}" type="pres">
      <dgm:prSet presAssocID="{81EB36A9-48D9-4DE6-8C28-DFD7C81820E0}" presName="hierChild4" presStyleCnt="0"/>
      <dgm:spPr/>
    </dgm:pt>
    <dgm:pt modelId="{EE5524A8-828E-4126-8CE0-8180829366CD}" type="pres">
      <dgm:prSet presAssocID="{81EB36A9-48D9-4DE6-8C28-DFD7C81820E0}" presName="hierChild5" presStyleCnt="0"/>
      <dgm:spPr/>
    </dgm:pt>
    <dgm:pt modelId="{F68DC2E9-EA3D-4F24-A2A6-D80EBE8AE572}" type="pres">
      <dgm:prSet presAssocID="{2AF1FB47-0FCE-4C6F-8F69-29A105D3C362}" presName="hierChild3" presStyleCnt="0"/>
      <dgm:spPr/>
    </dgm:pt>
    <dgm:pt modelId="{E37DAD5D-C4C9-4535-8C7B-078A7DBC5145}" type="pres">
      <dgm:prSet presAssocID="{229D60DF-4A3E-4534-A4C5-21C6475CF55E}" presName="Name111" presStyleLbl="parChTrans1D2" presStyleIdx="2" presStyleCnt="3"/>
      <dgm:spPr/>
    </dgm:pt>
    <dgm:pt modelId="{5735CF92-C344-4846-84DE-991FD6D39E30}" type="pres">
      <dgm:prSet presAssocID="{1D9B3CA3-3242-4E25-8CA7-4B90EF62136C}" presName="hierRoot3" presStyleCnt="0">
        <dgm:presLayoutVars>
          <dgm:hierBranch val="init"/>
        </dgm:presLayoutVars>
      </dgm:prSet>
      <dgm:spPr/>
    </dgm:pt>
    <dgm:pt modelId="{4D963A1E-B832-4E48-B386-C619440D5086}" type="pres">
      <dgm:prSet presAssocID="{1D9B3CA3-3242-4E25-8CA7-4B90EF62136C}" presName="rootComposite3" presStyleCnt="0"/>
      <dgm:spPr/>
    </dgm:pt>
    <dgm:pt modelId="{319D13D1-7DC0-4CAA-97C1-5530AF3E883C}" type="pres">
      <dgm:prSet presAssocID="{1D9B3CA3-3242-4E25-8CA7-4B90EF62136C}" presName="rootText3" presStyleLbl="asst1" presStyleIdx="0" presStyleCnt="1" custLinFactNeighborX="3780" custLinFactNeighborY="0">
        <dgm:presLayoutVars>
          <dgm:chPref val="3"/>
        </dgm:presLayoutVars>
      </dgm:prSet>
      <dgm:spPr/>
    </dgm:pt>
    <dgm:pt modelId="{5EA6203D-7DD8-43A0-9956-178095D68A54}" type="pres">
      <dgm:prSet presAssocID="{1D9B3CA3-3242-4E25-8CA7-4B90EF62136C}" presName="rootConnector3" presStyleLbl="asst1" presStyleIdx="0" presStyleCnt="1"/>
      <dgm:spPr/>
    </dgm:pt>
    <dgm:pt modelId="{29ED9D0F-06D9-410E-8FEB-FE240BC0BCA5}" type="pres">
      <dgm:prSet presAssocID="{1D9B3CA3-3242-4E25-8CA7-4B90EF62136C}" presName="hierChild6" presStyleCnt="0"/>
      <dgm:spPr/>
    </dgm:pt>
    <dgm:pt modelId="{815BCAF4-4611-4D40-AA8A-FC9F1E31BFBE}" type="pres">
      <dgm:prSet presAssocID="{1D9B3CA3-3242-4E25-8CA7-4B90EF62136C}" presName="hierChild7" presStyleCnt="0"/>
      <dgm:spPr/>
    </dgm:pt>
  </dgm:ptLst>
  <dgm:cxnLst>
    <dgm:cxn modelId="{DF954C09-CD4C-4EE0-AA51-A0B11B3AD35E}" type="presOf" srcId="{1DDAE298-59F8-4AB2-A955-CDD6B7E0CA70}" destId="{C4ACA301-C74C-4D93-849F-73BF55D0FDF1}" srcOrd="0" destOrd="0" presId="urn:microsoft.com/office/officeart/2005/8/layout/orgChart1"/>
    <dgm:cxn modelId="{2E446F0F-118B-47C0-867B-AAA07DBC155A}" type="presOf" srcId="{81EB36A9-48D9-4DE6-8C28-DFD7C81820E0}" destId="{EB5E99F6-187D-4747-97C4-DF938231EC63}" srcOrd="0" destOrd="0" presId="urn:microsoft.com/office/officeart/2005/8/layout/orgChart1"/>
    <dgm:cxn modelId="{2F392716-24A3-403C-BB78-76C2F5B202C6}" type="presOf" srcId="{1D9B3CA3-3242-4E25-8CA7-4B90EF62136C}" destId="{319D13D1-7DC0-4CAA-97C1-5530AF3E883C}" srcOrd="0" destOrd="0" presId="urn:microsoft.com/office/officeart/2005/8/layout/orgChart1"/>
    <dgm:cxn modelId="{CD562F23-4CC6-400B-BFD6-55694420CB89}" type="presOf" srcId="{2AF1FB47-0FCE-4C6F-8F69-29A105D3C362}" destId="{83FC38E1-1F22-4696-AFE2-94F94B0DC974}" srcOrd="1" destOrd="0" presId="urn:microsoft.com/office/officeart/2005/8/layout/orgChart1"/>
    <dgm:cxn modelId="{CFC8F86D-A661-4C27-BA56-4A72B7ED6C9E}" type="presOf" srcId="{229D60DF-4A3E-4534-A4C5-21C6475CF55E}" destId="{E37DAD5D-C4C9-4535-8C7B-078A7DBC5145}" srcOrd="0" destOrd="0" presId="urn:microsoft.com/office/officeart/2005/8/layout/orgChart1"/>
    <dgm:cxn modelId="{3E285A4F-072C-48ED-A350-499F23C9F69A}" type="presOf" srcId="{1D9B3CA3-3242-4E25-8CA7-4B90EF62136C}" destId="{5EA6203D-7DD8-43A0-9956-178095D68A54}" srcOrd="1" destOrd="0" presId="urn:microsoft.com/office/officeart/2005/8/layout/orgChart1"/>
    <dgm:cxn modelId="{15C3A571-7CBA-4586-8D0C-8236252197BC}" type="presOf" srcId="{0DC02142-1762-4E97-A1FD-F3F55F450995}" destId="{6AFFCD61-D773-4FA5-99D8-76B5B08CAF17}" srcOrd="0" destOrd="0" presId="urn:microsoft.com/office/officeart/2005/8/layout/orgChart1"/>
    <dgm:cxn modelId="{6358107C-F72A-4B7C-86C7-F5ED308F8D80}" srcId="{2AF1FB47-0FCE-4C6F-8F69-29A105D3C362}" destId="{1D9B3CA3-3242-4E25-8CA7-4B90EF62136C}" srcOrd="0" destOrd="0" parTransId="{229D60DF-4A3E-4534-A4C5-21C6475CF55E}" sibTransId="{1D93CF31-FA01-4627-B066-1A79A0CC2730}"/>
    <dgm:cxn modelId="{59080C82-1A75-4451-9DF5-D138DDBA0E3C}" type="presOf" srcId="{322AE6B6-3D8A-4DDC-BEFA-A550E38DDE9E}" destId="{E8370EFF-B955-4096-85EB-5F9C5631BB4F}" srcOrd="0" destOrd="0" presId="urn:microsoft.com/office/officeart/2005/8/layout/orgChart1"/>
    <dgm:cxn modelId="{287A6E82-E626-4427-AD68-4DB0CB86B195}" type="presOf" srcId="{81EB36A9-48D9-4DE6-8C28-DFD7C81820E0}" destId="{C4D4EF23-11E9-47AD-B35C-79D1EC7C50FB}" srcOrd="1" destOrd="0" presId="urn:microsoft.com/office/officeart/2005/8/layout/orgChart1"/>
    <dgm:cxn modelId="{60B8D196-4FDF-43BC-9598-DE7791D23E1B}" srcId="{2AF1FB47-0FCE-4C6F-8F69-29A105D3C362}" destId="{81EB36A9-48D9-4DE6-8C28-DFD7C81820E0}" srcOrd="2" destOrd="0" parTransId="{0DC02142-1762-4E97-A1FD-F3F55F450995}" sibTransId="{DF9F956F-793B-4EC4-98A3-E1EBE30C4823}"/>
    <dgm:cxn modelId="{72EB93D5-DF85-479F-920E-D49D87FF261F}" srcId="{2AF1FB47-0FCE-4C6F-8F69-29A105D3C362}" destId="{1DDAE298-59F8-4AB2-A955-CDD6B7E0CA70}" srcOrd="1" destOrd="0" parTransId="{8CDD44A3-B122-4FE8-8D5A-E893519D4FEB}" sibTransId="{48B13E31-1F4B-4A3C-8FF4-F5C75DCD4AC2}"/>
    <dgm:cxn modelId="{31FE05DF-3ACE-4C8F-8756-DEB44CB1DFC9}" type="presOf" srcId="{8CDD44A3-B122-4FE8-8D5A-E893519D4FEB}" destId="{92298B02-9FC7-4030-9ECD-B1545D6AC3F2}" srcOrd="0" destOrd="0" presId="urn:microsoft.com/office/officeart/2005/8/layout/orgChart1"/>
    <dgm:cxn modelId="{729D2CEF-3C6C-4326-8E63-6A58034F81F8}" srcId="{322AE6B6-3D8A-4DDC-BEFA-A550E38DDE9E}" destId="{2AF1FB47-0FCE-4C6F-8F69-29A105D3C362}" srcOrd="0" destOrd="0" parTransId="{D21C31B8-31E6-4AA5-A2B8-1C2B37288AE2}" sibTransId="{E336729D-E418-474D-AC8E-FBFC6725DED5}"/>
    <dgm:cxn modelId="{4B6F00F9-9B27-4BFC-8DED-624D12AA0413}" type="presOf" srcId="{2AF1FB47-0FCE-4C6F-8F69-29A105D3C362}" destId="{F3FE981C-DE14-4F60-B9CD-D8A42967CBFA}" srcOrd="0" destOrd="0" presId="urn:microsoft.com/office/officeart/2005/8/layout/orgChart1"/>
    <dgm:cxn modelId="{56F10EFA-E7B7-4F9A-B112-DDC8933F9A04}" type="presOf" srcId="{1DDAE298-59F8-4AB2-A955-CDD6B7E0CA70}" destId="{F16ED9E1-D54A-4E68-B1D4-02B031479D40}" srcOrd="1" destOrd="0" presId="urn:microsoft.com/office/officeart/2005/8/layout/orgChart1"/>
    <dgm:cxn modelId="{CF4463AB-AD87-4C06-9B2E-9C026D447C0A}" type="presParOf" srcId="{E8370EFF-B955-4096-85EB-5F9C5631BB4F}" destId="{D5874E91-658D-4460-AB3E-9BC4D23431A4}" srcOrd="0" destOrd="0" presId="urn:microsoft.com/office/officeart/2005/8/layout/orgChart1"/>
    <dgm:cxn modelId="{8F670374-668B-433C-B489-10D2397C5157}" type="presParOf" srcId="{D5874E91-658D-4460-AB3E-9BC4D23431A4}" destId="{1E5FAE89-16D8-425F-B01E-68FFB713D8F5}" srcOrd="0" destOrd="0" presId="urn:microsoft.com/office/officeart/2005/8/layout/orgChart1"/>
    <dgm:cxn modelId="{D9CBA767-B682-471A-9795-55D3BB598BB5}" type="presParOf" srcId="{1E5FAE89-16D8-425F-B01E-68FFB713D8F5}" destId="{F3FE981C-DE14-4F60-B9CD-D8A42967CBFA}" srcOrd="0" destOrd="0" presId="urn:microsoft.com/office/officeart/2005/8/layout/orgChart1"/>
    <dgm:cxn modelId="{81546BA1-B533-4E9E-9D83-8B04C6D426BA}" type="presParOf" srcId="{1E5FAE89-16D8-425F-B01E-68FFB713D8F5}" destId="{83FC38E1-1F22-4696-AFE2-94F94B0DC974}" srcOrd="1" destOrd="0" presId="urn:microsoft.com/office/officeart/2005/8/layout/orgChart1"/>
    <dgm:cxn modelId="{EBE0B521-59BA-484F-AD45-8466AE72DE88}" type="presParOf" srcId="{D5874E91-658D-4460-AB3E-9BC4D23431A4}" destId="{BFE9D2C5-A1BB-4656-B62A-BD8E21D43585}" srcOrd="1" destOrd="0" presId="urn:microsoft.com/office/officeart/2005/8/layout/orgChart1"/>
    <dgm:cxn modelId="{4F86A4B8-6B60-4B1D-AEA8-1FE92DA04E94}" type="presParOf" srcId="{BFE9D2C5-A1BB-4656-B62A-BD8E21D43585}" destId="{92298B02-9FC7-4030-9ECD-B1545D6AC3F2}" srcOrd="0" destOrd="0" presId="urn:microsoft.com/office/officeart/2005/8/layout/orgChart1"/>
    <dgm:cxn modelId="{D7407DC3-2188-4B8F-BF9E-D8EEF43671C0}" type="presParOf" srcId="{BFE9D2C5-A1BB-4656-B62A-BD8E21D43585}" destId="{3D19030B-B856-4A94-B3AA-A9411F1D9E31}" srcOrd="1" destOrd="0" presId="urn:microsoft.com/office/officeart/2005/8/layout/orgChart1"/>
    <dgm:cxn modelId="{90991C98-2F48-435A-B7BC-E2E5D4555894}" type="presParOf" srcId="{3D19030B-B856-4A94-B3AA-A9411F1D9E31}" destId="{F0AB2587-C126-405E-BD17-1C85DAC5BA81}" srcOrd="0" destOrd="0" presId="urn:microsoft.com/office/officeart/2005/8/layout/orgChart1"/>
    <dgm:cxn modelId="{F7090678-9606-4479-AB46-55CCC05890FA}" type="presParOf" srcId="{F0AB2587-C126-405E-BD17-1C85DAC5BA81}" destId="{C4ACA301-C74C-4D93-849F-73BF55D0FDF1}" srcOrd="0" destOrd="0" presId="urn:microsoft.com/office/officeart/2005/8/layout/orgChart1"/>
    <dgm:cxn modelId="{2AC6E35A-280C-44DE-B06B-7BE1D9EA6C12}" type="presParOf" srcId="{F0AB2587-C126-405E-BD17-1C85DAC5BA81}" destId="{F16ED9E1-D54A-4E68-B1D4-02B031479D40}" srcOrd="1" destOrd="0" presId="urn:microsoft.com/office/officeart/2005/8/layout/orgChart1"/>
    <dgm:cxn modelId="{D5273C6D-16BB-4185-BD0D-749E1F865817}" type="presParOf" srcId="{3D19030B-B856-4A94-B3AA-A9411F1D9E31}" destId="{983CFF5E-056D-45A3-86D4-6AB2496A0978}" srcOrd="1" destOrd="0" presId="urn:microsoft.com/office/officeart/2005/8/layout/orgChart1"/>
    <dgm:cxn modelId="{013CC1D9-136C-44CA-8BA6-BEFC39C66D58}" type="presParOf" srcId="{3D19030B-B856-4A94-B3AA-A9411F1D9E31}" destId="{F147EAC7-A330-4054-85E5-0BC8564CE27C}" srcOrd="2" destOrd="0" presId="urn:microsoft.com/office/officeart/2005/8/layout/orgChart1"/>
    <dgm:cxn modelId="{D1C98D00-827A-400D-9C65-D5CE7C11F522}" type="presParOf" srcId="{BFE9D2C5-A1BB-4656-B62A-BD8E21D43585}" destId="{6AFFCD61-D773-4FA5-99D8-76B5B08CAF17}" srcOrd="2" destOrd="0" presId="urn:microsoft.com/office/officeart/2005/8/layout/orgChart1"/>
    <dgm:cxn modelId="{5E98B623-3D1A-4F27-A151-FBC9B668AA7D}" type="presParOf" srcId="{BFE9D2C5-A1BB-4656-B62A-BD8E21D43585}" destId="{036C137E-D253-4737-8B82-FE9AAD00EB40}" srcOrd="3" destOrd="0" presId="urn:microsoft.com/office/officeart/2005/8/layout/orgChart1"/>
    <dgm:cxn modelId="{9A219190-86C6-43FF-8A3A-4EC86252DC1E}" type="presParOf" srcId="{036C137E-D253-4737-8B82-FE9AAD00EB40}" destId="{BDAA336E-6CAD-4A45-88CA-7B0DC0446DD5}" srcOrd="0" destOrd="0" presId="urn:microsoft.com/office/officeart/2005/8/layout/orgChart1"/>
    <dgm:cxn modelId="{F198E820-2ED1-4788-9BE4-E46DA8E8D9ED}" type="presParOf" srcId="{BDAA336E-6CAD-4A45-88CA-7B0DC0446DD5}" destId="{EB5E99F6-187D-4747-97C4-DF938231EC63}" srcOrd="0" destOrd="0" presId="urn:microsoft.com/office/officeart/2005/8/layout/orgChart1"/>
    <dgm:cxn modelId="{7220B11B-85EC-4AB2-8C23-D24820F2E2E6}" type="presParOf" srcId="{BDAA336E-6CAD-4A45-88CA-7B0DC0446DD5}" destId="{C4D4EF23-11E9-47AD-B35C-79D1EC7C50FB}" srcOrd="1" destOrd="0" presId="urn:microsoft.com/office/officeart/2005/8/layout/orgChart1"/>
    <dgm:cxn modelId="{9627336E-24DD-435D-B12D-61284E53B391}" type="presParOf" srcId="{036C137E-D253-4737-8B82-FE9AAD00EB40}" destId="{6FCB1D86-7504-451E-9E7F-6C328ABC101B}" srcOrd="1" destOrd="0" presId="urn:microsoft.com/office/officeart/2005/8/layout/orgChart1"/>
    <dgm:cxn modelId="{9EB7FCAB-C7CB-4623-A70D-0DB0830ACAF3}" type="presParOf" srcId="{036C137E-D253-4737-8B82-FE9AAD00EB40}" destId="{EE5524A8-828E-4126-8CE0-8180829366CD}" srcOrd="2" destOrd="0" presId="urn:microsoft.com/office/officeart/2005/8/layout/orgChart1"/>
    <dgm:cxn modelId="{81DFF7BF-553D-4949-861F-9D55B8190CED}" type="presParOf" srcId="{D5874E91-658D-4460-AB3E-9BC4D23431A4}" destId="{F68DC2E9-EA3D-4F24-A2A6-D80EBE8AE572}" srcOrd="2" destOrd="0" presId="urn:microsoft.com/office/officeart/2005/8/layout/orgChart1"/>
    <dgm:cxn modelId="{E3C21373-A887-44CA-8924-8ED800AA10A6}" type="presParOf" srcId="{F68DC2E9-EA3D-4F24-A2A6-D80EBE8AE572}" destId="{E37DAD5D-C4C9-4535-8C7B-078A7DBC5145}" srcOrd="0" destOrd="0" presId="urn:microsoft.com/office/officeart/2005/8/layout/orgChart1"/>
    <dgm:cxn modelId="{5F25BB53-D312-474B-972D-E1D495C5827D}" type="presParOf" srcId="{F68DC2E9-EA3D-4F24-A2A6-D80EBE8AE572}" destId="{5735CF92-C344-4846-84DE-991FD6D39E30}" srcOrd="1" destOrd="0" presId="urn:microsoft.com/office/officeart/2005/8/layout/orgChart1"/>
    <dgm:cxn modelId="{13533BF6-799B-47CB-B0FD-FFB4A2041E4C}" type="presParOf" srcId="{5735CF92-C344-4846-84DE-991FD6D39E30}" destId="{4D963A1E-B832-4E48-B386-C619440D5086}" srcOrd="0" destOrd="0" presId="urn:microsoft.com/office/officeart/2005/8/layout/orgChart1"/>
    <dgm:cxn modelId="{121AB905-D859-4065-82EF-0933B54E8425}" type="presParOf" srcId="{4D963A1E-B832-4E48-B386-C619440D5086}" destId="{319D13D1-7DC0-4CAA-97C1-5530AF3E883C}" srcOrd="0" destOrd="0" presId="urn:microsoft.com/office/officeart/2005/8/layout/orgChart1"/>
    <dgm:cxn modelId="{16828537-F7DD-4297-97FA-47EFCA95FC35}" type="presParOf" srcId="{4D963A1E-B832-4E48-B386-C619440D5086}" destId="{5EA6203D-7DD8-43A0-9956-178095D68A54}" srcOrd="1" destOrd="0" presId="urn:microsoft.com/office/officeart/2005/8/layout/orgChart1"/>
    <dgm:cxn modelId="{F5955897-5996-4730-B7EE-B64CAB6851DA}" type="presParOf" srcId="{5735CF92-C344-4846-84DE-991FD6D39E30}" destId="{29ED9D0F-06D9-410E-8FEB-FE240BC0BCA5}" srcOrd="1" destOrd="0" presId="urn:microsoft.com/office/officeart/2005/8/layout/orgChart1"/>
    <dgm:cxn modelId="{71BCBA2F-55B7-4BF5-A79D-389EF947AC66}" type="presParOf" srcId="{5735CF92-C344-4846-84DE-991FD6D39E30}" destId="{815BCAF4-4611-4D40-AA8A-FC9F1E31BF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DAD5D-C4C9-4535-8C7B-078A7DBC5145}">
      <dsp:nvSpPr>
        <dsp:cNvPr id="0" name=""/>
        <dsp:cNvSpPr/>
      </dsp:nvSpPr>
      <dsp:spPr>
        <a:xfrm>
          <a:off x="3874643" y="1413139"/>
          <a:ext cx="189357" cy="1296193"/>
        </a:xfrm>
        <a:custGeom>
          <a:avLst/>
          <a:gdLst/>
          <a:ahLst/>
          <a:cxnLst/>
          <a:rect l="0" t="0" r="0" b="0"/>
          <a:pathLst>
            <a:path>
              <a:moveTo>
                <a:pt x="189357" y="0"/>
              </a:moveTo>
              <a:lnTo>
                <a:pt x="189357" y="1296193"/>
              </a:lnTo>
              <a:lnTo>
                <a:pt x="0" y="129619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AFFCD61-D773-4FA5-99D8-76B5B08CAF17}">
      <dsp:nvSpPr>
        <dsp:cNvPr id="0" name=""/>
        <dsp:cNvSpPr/>
      </dsp:nvSpPr>
      <dsp:spPr>
        <a:xfrm>
          <a:off x="4064000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517"/>
              </a:lnTo>
              <a:lnTo>
                <a:pt x="1704776" y="2296517"/>
              </a:lnTo>
              <a:lnTo>
                <a:pt x="1704776" y="2592387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2298B02-9FC7-4030-9ECD-B1545D6AC3F2}">
      <dsp:nvSpPr>
        <dsp:cNvPr id="0" name=""/>
        <dsp:cNvSpPr/>
      </dsp:nvSpPr>
      <dsp:spPr>
        <a:xfrm>
          <a:off x="2359223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1704776" y="0"/>
              </a:moveTo>
              <a:lnTo>
                <a:pt x="1704776" y="2296517"/>
              </a:lnTo>
              <a:lnTo>
                <a:pt x="0" y="2296517"/>
              </a:lnTo>
              <a:lnTo>
                <a:pt x="0" y="2592387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3FE981C-DE14-4F60-B9CD-D8A42967CBFA}">
      <dsp:nvSpPr>
        <dsp:cNvPr id="0" name=""/>
        <dsp:cNvSpPr/>
      </dsp:nvSpPr>
      <dsp:spPr>
        <a:xfrm>
          <a:off x="2655093" y="4233"/>
          <a:ext cx="2817812" cy="1408906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800" kern="1200" dirty="0">
              <a:solidFill>
                <a:schemeClr val="tx1"/>
              </a:solidFill>
              <a:latin typeface="Century Gothic" panose="020B0502020202020204" pitchFamily="34" charset="0"/>
            </a:rPr>
            <a:t>Gemeinderat</a:t>
          </a:r>
        </a:p>
      </dsp:txBody>
      <dsp:txXfrm>
        <a:off x="2655093" y="4233"/>
        <a:ext cx="2817812" cy="1408906"/>
      </dsp:txXfrm>
    </dsp:sp>
    <dsp:sp modelId="{C4ACA301-C74C-4D93-849F-73BF55D0FDF1}">
      <dsp:nvSpPr>
        <dsp:cNvPr id="0" name=""/>
        <dsp:cNvSpPr/>
      </dsp:nvSpPr>
      <dsp:spPr>
        <a:xfrm>
          <a:off x="950317" y="4005527"/>
          <a:ext cx="2817812" cy="140890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>
              <a:solidFill>
                <a:schemeClr val="tx1"/>
              </a:solidFill>
              <a:latin typeface="Century Gothic" panose="020B0502020202020204" pitchFamily="34" charset="0"/>
            </a:rPr>
            <a:t>Steuerungsgruppe</a:t>
          </a:r>
        </a:p>
      </dsp:txBody>
      <dsp:txXfrm>
        <a:off x="950317" y="4005527"/>
        <a:ext cx="2817812" cy="1408906"/>
      </dsp:txXfrm>
    </dsp:sp>
    <dsp:sp modelId="{EB5E99F6-187D-4747-97C4-DF938231EC63}">
      <dsp:nvSpPr>
        <dsp:cNvPr id="0" name=""/>
        <dsp:cNvSpPr/>
      </dsp:nvSpPr>
      <dsp:spPr>
        <a:xfrm>
          <a:off x="4359870" y="4005527"/>
          <a:ext cx="2817812" cy="140890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>
              <a:solidFill>
                <a:schemeClr val="tx1"/>
              </a:solidFill>
              <a:latin typeface="Century Gothic" panose="020B0502020202020204" pitchFamily="34" charset="0"/>
            </a:rPr>
            <a:t>Benutzergruppe Schule</a:t>
          </a:r>
        </a:p>
      </dsp:txBody>
      <dsp:txXfrm>
        <a:off x="4359870" y="4005527"/>
        <a:ext cx="2817812" cy="1408906"/>
      </dsp:txXfrm>
    </dsp:sp>
    <dsp:sp modelId="{319D13D1-7DC0-4CAA-97C1-5530AF3E883C}">
      <dsp:nvSpPr>
        <dsp:cNvPr id="0" name=""/>
        <dsp:cNvSpPr/>
      </dsp:nvSpPr>
      <dsp:spPr>
        <a:xfrm>
          <a:off x="1056830" y="2004880"/>
          <a:ext cx="2817812" cy="140890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>
              <a:solidFill>
                <a:schemeClr val="tx1"/>
              </a:solidFill>
              <a:latin typeface="Century Gothic" panose="020B0502020202020204" pitchFamily="34" charset="0"/>
            </a:rPr>
            <a:t>Arbeitsgruppe Schulraumplanung</a:t>
          </a:r>
        </a:p>
      </dsp:txBody>
      <dsp:txXfrm>
        <a:off x="1056830" y="2004880"/>
        <a:ext cx="2817812" cy="14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7B1A-B443-4877-8B9F-DDF2AAEC942E}" type="datetimeFigureOut">
              <a:rPr lang="de-CH" smtClean="0"/>
              <a:pPr/>
              <a:t>14.04.2025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A1A0-16D7-4A2C-8EE7-B3D2FBBAB45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48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EA1A0-16D7-4A2C-8EE7-B3D2FBBAB45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775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EA1A0-16D7-4A2C-8EE7-B3D2FBBAB45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896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EA1A0-16D7-4A2C-8EE7-B3D2FBBAB45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2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EA1A0-16D7-4A2C-8EE7-B3D2FBBAB45D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55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6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9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0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2345051-2045-45DA-935E-2E3CA1A69ADC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7CD31F4-64FA-4BA0-9498-67783267A8C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5">
            <a:extLst>
              <a:ext uri="{FF2B5EF4-FFF2-40B4-BE49-F238E27FC236}">
                <a16:creationId xmlns:a16="http://schemas.microsoft.com/office/drawing/2014/main" id="{9F1787D5-199C-360B-97F7-03ABB2A5F5F8}"/>
              </a:ext>
            </a:extLst>
          </p:cNvPr>
          <p:cNvSpPr/>
          <p:nvPr/>
        </p:nvSpPr>
        <p:spPr>
          <a:xfrm rot="-1406503">
            <a:off x="-9043" y="522981"/>
            <a:ext cx="3222924" cy="623197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6" y="0"/>
                </a:lnTo>
                <a:lnTo>
                  <a:pt x="5551656" y="1837094"/>
                </a:lnTo>
                <a:lnTo>
                  <a:pt x="0" y="18370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F0CB65-57A5-0D68-6569-6AC58A5E7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8" y="154337"/>
            <a:ext cx="5226409" cy="486923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CH" sz="4000" i="0" dirty="0">
                <a:latin typeface="Happy Selfie" pitchFamily="2" charset="0"/>
              </a:rPr>
              <a:t>Herzlich willkommen </a:t>
            </a:r>
            <a:br>
              <a:rPr lang="de-CH" sz="4000" i="0" dirty="0">
                <a:latin typeface="Happy Selfie" pitchFamily="2" charset="0"/>
              </a:rPr>
            </a:br>
            <a:r>
              <a:rPr lang="de-CH" sz="4000" i="0" dirty="0">
                <a:latin typeface="Happy Selfie" pitchFamily="2" charset="0"/>
              </a:rPr>
              <a:t>zur Infoveranstaltung Schulraumplanung</a:t>
            </a:r>
            <a:br>
              <a:rPr lang="de-CH" sz="4000" i="0" dirty="0">
                <a:latin typeface="Happy Selfie" pitchFamily="2" charset="0"/>
              </a:rPr>
            </a:br>
            <a:br>
              <a:rPr lang="de-CH" sz="4000" dirty="0">
                <a:latin typeface="Happy Selfie" pitchFamily="2" charset="0"/>
              </a:rPr>
            </a:br>
            <a:r>
              <a:rPr lang="de-CH" sz="4000" i="0" dirty="0">
                <a:latin typeface="Happy Selfie" pitchFamily="2" charset="0"/>
              </a:rPr>
              <a:t> </a:t>
            </a:r>
            <a:r>
              <a:rPr lang="de-CH" sz="2800" i="0" dirty="0">
                <a:latin typeface="Happy Selfie" pitchFamily="2" charset="0"/>
              </a:rPr>
              <a:t>vom 2. April 2025</a:t>
            </a:r>
            <a:br>
              <a:rPr lang="de-CH" sz="2800" i="0" dirty="0">
                <a:latin typeface="Happy Selfie" pitchFamily="2" charset="0"/>
              </a:rPr>
            </a:br>
            <a:r>
              <a:rPr lang="de-CH" sz="2800" dirty="0">
                <a:latin typeface="Happy Selfie" pitchFamily="2" charset="0"/>
              </a:rPr>
              <a:t>in der Turnhalle Neumatt </a:t>
            </a:r>
            <a:br>
              <a:rPr lang="de-CH" sz="2800" dirty="0">
                <a:latin typeface="Happy Selfie" pitchFamily="2" charset="0"/>
              </a:rPr>
            </a:br>
            <a:r>
              <a:rPr lang="de-CH" sz="2800" dirty="0">
                <a:latin typeface="Happy Selfie" pitchFamily="2" charset="0"/>
              </a:rPr>
              <a:t>Madiswil</a:t>
            </a:r>
            <a:endParaRPr lang="de-CH" sz="4000" i="0" dirty="0">
              <a:latin typeface="Happy Selfie" pitchFamily="2" charset="0"/>
            </a:endParaRPr>
          </a:p>
        </p:txBody>
      </p:sp>
      <p:pic>
        <p:nvPicPr>
          <p:cNvPr id="8" name="Drawing 0">
            <a:extLst>
              <a:ext uri="{FF2B5EF4-FFF2-40B4-BE49-F238E27FC236}">
                <a16:creationId xmlns:a16="http://schemas.microsoft.com/office/drawing/2014/main" id="{8BC9FC1A-B5BB-ECBF-3F2B-AD587DAB30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32712" r="334" b="-1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7" name="Freeform 16">
            <a:extLst>
              <a:ext uri="{FF2B5EF4-FFF2-40B4-BE49-F238E27FC236}">
                <a16:creationId xmlns:a16="http://schemas.microsoft.com/office/drawing/2014/main" id="{26582D98-0A12-F01B-6E0B-91FDF1C7A1A7}"/>
              </a:ext>
            </a:extLst>
          </p:cNvPr>
          <p:cNvSpPr/>
          <p:nvPr/>
        </p:nvSpPr>
        <p:spPr>
          <a:xfrm rot="1297557">
            <a:off x="1913651" y="5556461"/>
            <a:ext cx="3758054" cy="816368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7" y="0"/>
                </a:lnTo>
                <a:lnTo>
                  <a:pt x="5551657" y="1837093"/>
                </a:lnTo>
                <a:lnTo>
                  <a:pt x="0" y="183709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700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2" name="Inhaltsplatzhalter 5">
            <a:extLst>
              <a:ext uri="{FF2B5EF4-FFF2-40B4-BE49-F238E27FC236}">
                <a16:creationId xmlns:a16="http://schemas.microsoft.com/office/drawing/2014/main" id="{A619E9E3-275F-13B7-B872-D58492AA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995738"/>
              </p:ext>
            </p:extLst>
          </p:nvPr>
        </p:nvGraphicFramePr>
        <p:xfrm>
          <a:off x="429492" y="1218560"/>
          <a:ext cx="10942346" cy="523525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16772">
                  <a:extLst>
                    <a:ext uri="{9D8B030D-6E8A-4147-A177-3AD203B41FA5}">
                      <a16:colId xmlns:a16="http://schemas.microsoft.com/office/drawing/2014/main" val="2947243081"/>
                    </a:ext>
                  </a:extLst>
                </a:gridCol>
                <a:gridCol w="5349045">
                  <a:extLst>
                    <a:ext uri="{9D8B030D-6E8A-4147-A177-3AD203B41FA5}">
                      <a16:colId xmlns:a16="http://schemas.microsoft.com/office/drawing/2014/main" val="1849927293"/>
                    </a:ext>
                  </a:extLst>
                </a:gridCol>
                <a:gridCol w="2064327">
                  <a:extLst>
                    <a:ext uri="{9D8B030D-6E8A-4147-A177-3AD203B41FA5}">
                      <a16:colId xmlns:a16="http://schemas.microsoft.com/office/drawing/2014/main" val="1495464123"/>
                    </a:ext>
                  </a:extLst>
                </a:gridCol>
                <a:gridCol w="1812202">
                  <a:extLst>
                    <a:ext uri="{9D8B030D-6E8A-4147-A177-3AD203B41FA5}">
                      <a16:colId xmlns:a16="http://schemas.microsoft.com/office/drawing/2014/main" val="1240058310"/>
                    </a:ext>
                  </a:extLst>
                </a:gridCol>
              </a:tblGrid>
              <a:tr h="497111">
                <a:tc gridSpan="2">
                  <a:txBody>
                    <a:bodyPr/>
                    <a:lstStyle/>
                    <a:p>
                      <a:r>
                        <a:rPr lang="de-CH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Finanzierungsplan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Summen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606916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2025 /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Kindergartenanlage Homatt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Ausstattungen Kindergarten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Provisorien inkl. Umzüge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2’085’000.00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473’000.00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39582"/>
                  </a:ext>
                </a:extLst>
              </a:tr>
              <a:tr h="313563">
                <a:tc gridSpan="2"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Finanzbedarf bis August 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2’658’000.00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2’658’000.00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57698"/>
                  </a:ext>
                </a:extLst>
              </a:tr>
              <a:tr h="349026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00392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2026 /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Schulanlage Neumatt Trakt 2 mit Anbau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Ausstattungen Trakt 2 </a:t>
                      </a:r>
                      <a:r>
                        <a:rPr lang="de-CH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mit Anbau</a:t>
                      </a:r>
                      <a:br>
                        <a:rPr lang="de-CH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CH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Tagesschule </a:t>
                      </a:r>
                      <a:r>
                        <a:rPr lang="de-CH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Mostereiweg</a:t>
                      </a:r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6’665’000.00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370’000.00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85’000.00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28088"/>
                  </a:ext>
                </a:extLst>
              </a:tr>
              <a:tr h="313563">
                <a:tc gridSpan="2"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Finanzbedarf bis August 2027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7’120’000.00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9’778’000.00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64796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17833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2027 /2028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Schulanlage Neumatt Trakt 1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Ausstattungen Trakt 1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Umgebung und Parkierung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Schliessanlage Turnhalle EVAK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1’620’000.00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176’000.00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550’000.00</a:t>
                      </a:r>
                    </a:p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15’000.00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53351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661’000.00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28494"/>
                  </a:ext>
                </a:extLst>
              </a:tr>
              <a:tr h="325582">
                <a:tc gridSpan="2"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Finanzbedarf bis Ende 2028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3’022’000.00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12’800’000.00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260148"/>
                  </a:ext>
                </a:extLst>
              </a:tr>
            </a:tbl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2D7596F-7D26-4D61-A490-B6D7B111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865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Jährliche Folgekosten</a:t>
            </a:r>
          </a:p>
          <a:p>
            <a:r>
              <a:rPr lang="de-CH" dirty="0"/>
              <a:t>Abschreibungen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B4F001-F6B5-59E6-3319-E1C750CC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88888"/>
              </p:ext>
            </p:extLst>
          </p:nvPr>
        </p:nvGraphicFramePr>
        <p:xfrm>
          <a:off x="1148926" y="2887178"/>
          <a:ext cx="8466043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26390">
                  <a:extLst>
                    <a:ext uri="{9D8B030D-6E8A-4147-A177-3AD203B41FA5}">
                      <a16:colId xmlns:a16="http://schemas.microsoft.com/office/drawing/2014/main" val="1688380191"/>
                    </a:ext>
                  </a:extLst>
                </a:gridCol>
                <a:gridCol w="1847653">
                  <a:extLst>
                    <a:ext uri="{9D8B030D-6E8A-4147-A177-3AD203B41FA5}">
                      <a16:colId xmlns:a16="http://schemas.microsoft.com/office/drawing/2014/main" val="336708228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377615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Nutzungsdauer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Abschreibungsbetrag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Gebäude, Provisorien, Umgebung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33 1/3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377’000.00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Ausstattungen Möblierung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10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64’600.00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Total Abschreibungen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441’600.00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13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Jährliche Folgekosten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Kapitalkosten	</a:t>
            </a:r>
            <a:r>
              <a:rPr lang="de-CH" sz="1100" dirty="0"/>
              <a:t>(Beträge in tausend CHF)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lvl="1"/>
            <a:r>
              <a:rPr lang="de-CH" dirty="0"/>
              <a:t>Durchschnittliche Zinsen CHF 300’000.00/Jahr</a:t>
            </a:r>
          </a:p>
          <a:p>
            <a:pPr lvl="1"/>
            <a:r>
              <a:rPr lang="de-CH" dirty="0"/>
              <a:t>Gesamtes Projekt muss mit Fremdkapital finanziert werden.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B4F001-F6B5-59E6-3319-E1C750CC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53989"/>
              </p:ext>
            </p:extLst>
          </p:nvPr>
        </p:nvGraphicFramePr>
        <p:xfrm>
          <a:off x="1148925" y="2887178"/>
          <a:ext cx="8020980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04980">
                  <a:extLst>
                    <a:ext uri="{9D8B030D-6E8A-4147-A177-3AD203B41FA5}">
                      <a16:colId xmlns:a16="http://schemas.microsoft.com/office/drawing/2014/main" val="168838019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3670822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37761584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7855529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6334709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3628559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52128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Investitionssumme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Century Gothic" panose="020B0502020202020204" pitchFamily="34" charset="0"/>
                        </a:rPr>
                        <a:t>7’701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12’471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13’213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13’213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13’213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13’213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Wertberichtigung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1’389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1’831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Restwert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Century Gothic" panose="020B0502020202020204" pitchFamily="34" charset="0"/>
                        </a:rPr>
                        <a:t>7’701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12’406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12’707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12’265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11’824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11’382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Zins 2.5 %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Century Gothic" panose="020B0502020202020204" pitchFamily="34" charset="0"/>
                        </a:rPr>
                        <a:t>192.5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310.2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317.7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306.6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295.6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284.6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7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Jährliche Folgekosten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Betriebs- und Unterhaltskosten</a:t>
            </a:r>
            <a:endParaRPr lang="de-CH" sz="1100" dirty="0"/>
          </a:p>
          <a:p>
            <a:pPr lvl="1"/>
            <a:r>
              <a:rPr lang="de-CH" dirty="0"/>
              <a:t>Bisher</a:t>
            </a:r>
          </a:p>
          <a:p>
            <a:pPr lvl="2">
              <a:tabLst>
                <a:tab pos="6099175" algn="l"/>
                <a:tab pos="8342313" algn="r"/>
              </a:tabLst>
            </a:pPr>
            <a:r>
              <a:rPr lang="de-CH" dirty="0"/>
              <a:t>Schulhaus Neumatt, Madiswil	CHF	130’000.00</a:t>
            </a:r>
          </a:p>
          <a:p>
            <a:pPr lvl="2">
              <a:tabLst>
                <a:tab pos="6099175" algn="l"/>
                <a:tab pos="8342313" algn="r"/>
              </a:tabLst>
            </a:pPr>
            <a:r>
              <a:rPr lang="de-CH" dirty="0"/>
              <a:t>Schulhaus Homatt, Kleindietwil	CHF	30’000.00</a:t>
            </a:r>
          </a:p>
          <a:p>
            <a:pPr lvl="2">
              <a:tabLst>
                <a:tab pos="6099175" algn="l"/>
                <a:tab pos="8342313" algn="r"/>
              </a:tabLst>
            </a:pPr>
            <a:r>
              <a:rPr lang="de-CH" dirty="0"/>
              <a:t>Kindergarten </a:t>
            </a:r>
            <a:r>
              <a:rPr lang="de-CH" dirty="0" err="1"/>
              <a:t>Mostereiweg</a:t>
            </a:r>
            <a:r>
              <a:rPr lang="de-CH" dirty="0"/>
              <a:t>, Madiswil	CHF	8’000.00</a:t>
            </a:r>
          </a:p>
          <a:p>
            <a:pPr lvl="1">
              <a:tabLst>
                <a:tab pos="6099175" algn="l"/>
                <a:tab pos="8342313" algn="r"/>
              </a:tabLst>
            </a:pPr>
            <a:r>
              <a:rPr lang="de-CH" dirty="0"/>
              <a:t>Neu</a:t>
            </a:r>
          </a:p>
          <a:p>
            <a:pPr lvl="2">
              <a:tabLst>
                <a:tab pos="6099175" algn="l"/>
                <a:tab pos="8342313" algn="r"/>
              </a:tabLst>
            </a:pPr>
            <a:r>
              <a:rPr lang="de-CH" dirty="0"/>
              <a:t>Schätzung: </a:t>
            </a:r>
            <a:r>
              <a:rPr lang="de-CH" b="1" dirty="0"/>
              <a:t>Zunahme um CHF 100’000.00 </a:t>
            </a:r>
            <a:r>
              <a:rPr lang="de-CH" dirty="0"/>
              <a:t>pro Jahr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6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Jährliche Folgekosten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Personalaufwand Hauswartung</a:t>
            </a:r>
          </a:p>
          <a:p>
            <a:pPr lvl="1">
              <a:tabLst>
                <a:tab pos="8248650" algn="r"/>
              </a:tabLst>
            </a:pPr>
            <a:r>
              <a:rPr lang="de-CH" dirty="0"/>
              <a:t>Annahme: Zusatzaufwand von ca. 80 %-Stelle</a:t>
            </a:r>
          </a:p>
          <a:p>
            <a:pPr lvl="1">
              <a:tabLst>
                <a:tab pos="8248650" algn="r"/>
              </a:tabLst>
            </a:pPr>
            <a:r>
              <a:rPr lang="de-CH" dirty="0">
                <a:sym typeface="Wingdings" panose="05000000000000000000" pitchFamily="2" charset="2"/>
              </a:rPr>
              <a:t>Kosten jährlich rund CHF 80’000.00</a:t>
            </a:r>
            <a:endParaRPr lang="de-CH" dirty="0"/>
          </a:p>
          <a:p>
            <a:pPr>
              <a:tabLst>
                <a:tab pos="8248650" algn="r"/>
              </a:tabLst>
            </a:pPr>
            <a:r>
              <a:rPr lang="de-CH" dirty="0"/>
              <a:t>Personalaufwand Schulbus</a:t>
            </a:r>
          </a:p>
          <a:p>
            <a:pPr lvl="1">
              <a:tabLst>
                <a:tab pos="8248650" algn="r"/>
              </a:tabLst>
            </a:pPr>
            <a:r>
              <a:rPr lang="de-CH" dirty="0"/>
              <a:t>Schwankende Schülerzahlen + Transport nach Kleindietwil können zusätzliche Fahrten auslösen</a:t>
            </a:r>
          </a:p>
          <a:p>
            <a:pPr lvl="1">
              <a:tabLst>
                <a:tab pos="8248650" algn="r"/>
              </a:tabLst>
            </a:pPr>
            <a:r>
              <a:rPr lang="de-CH" dirty="0"/>
              <a:t>Annahme: Mehraufwand 1 Stunde pro Tag</a:t>
            </a:r>
          </a:p>
          <a:p>
            <a:pPr lvl="1">
              <a:tabLst>
                <a:tab pos="8248650" algn="r"/>
              </a:tabLst>
            </a:pPr>
            <a:r>
              <a:rPr lang="de-CH" dirty="0"/>
              <a:t>Kosten jährlich rund CHF 10’000.00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Total Folgekosten Personalaufwand </a:t>
            </a:r>
            <a:r>
              <a:rPr lang="de-CH" dirty="0">
                <a:sym typeface="Wingdings" panose="05000000000000000000" pitchFamily="2" charset="2"/>
              </a:rPr>
              <a:t> CHF 90’000.00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Jährliche Folgekosten - Total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B4F001-F6B5-59E6-3319-E1C750CC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83998"/>
              </p:ext>
            </p:extLst>
          </p:nvPr>
        </p:nvGraphicFramePr>
        <p:xfrm>
          <a:off x="950963" y="2444118"/>
          <a:ext cx="6618390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26390">
                  <a:extLst>
                    <a:ext uri="{9D8B030D-6E8A-4147-A177-3AD203B41FA5}">
                      <a16:colId xmlns:a16="http://schemas.microsoft.com/office/drawing/2014/main" val="1688380191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377615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Folgekosten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Betrag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Abschreibungen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441’600.00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Ø Zinsen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300’000.00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Betriebsaufwand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100’000.00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Personalaufwand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90’000.00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5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Total Folgekosten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b="1" dirty="0">
                          <a:latin typeface="Century Gothic" panose="020B0502020202020204" pitchFamily="34" charset="0"/>
                        </a:rPr>
                        <a:t>CHF	931’600.00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0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b="1" dirty="0"/>
              <a:t>Auswirkungen Finanzhaushaltsgleichgewicht</a:t>
            </a:r>
            <a:endParaRPr lang="de-CH" sz="11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lvl="1"/>
            <a:r>
              <a:rPr lang="de-CH" dirty="0"/>
              <a:t>Per 2028 Steuererhöhung auf 1.75 Einheiten eingerechnet</a:t>
            </a:r>
          </a:p>
          <a:p>
            <a:pPr lvl="1"/>
            <a:r>
              <a:rPr lang="de-CH" dirty="0"/>
              <a:t>Andernfalls würden Aufwandüberschüsse über 1.0 Mio. Franken liegen</a:t>
            </a:r>
          </a:p>
          <a:p>
            <a:pPr lvl="1"/>
            <a:r>
              <a:rPr lang="de-CH" dirty="0"/>
              <a:t>Steuererhöhung reicht nicht aus, um mittelfristig einen ausgeglichenen Finanzhaushalt gewährleisten zu können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B4F001-F6B5-59E6-3319-E1C750CC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50632"/>
              </p:ext>
            </p:extLst>
          </p:nvPr>
        </p:nvGraphicFramePr>
        <p:xfrm>
          <a:off x="838200" y="2340424"/>
          <a:ext cx="10309895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68332">
                  <a:extLst>
                    <a:ext uri="{9D8B030D-6E8A-4147-A177-3AD203B41FA5}">
                      <a16:colId xmlns:a16="http://schemas.microsoft.com/office/drawing/2014/main" val="1688380191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336708228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3377615846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478555296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2633470903"/>
                    </a:ext>
                  </a:extLst>
                </a:gridCol>
                <a:gridCol w="957720">
                  <a:extLst>
                    <a:ext uri="{9D8B030D-6E8A-4147-A177-3AD203B41FA5}">
                      <a16:colId xmlns:a16="http://schemas.microsoft.com/office/drawing/2014/main" val="2336285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Gesamtergebnis ER ohne Folgekosten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Abschreibungen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Zinsen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Folgekosten Investitionen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>
                          <a:latin typeface="Century Gothic" panose="020B0502020202020204" pitchFamily="34" charset="0"/>
                        </a:rPr>
                        <a:t>Gesamtergebnis ER mit Folgekosten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2328863" algn="r"/>
                        </a:tabLst>
                      </a:pPr>
                      <a:r>
                        <a:rPr lang="de-CH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8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8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Auswirkungen Finanzhaushaltsgleichgewicht</a:t>
            </a:r>
          </a:p>
          <a:p>
            <a:r>
              <a:rPr lang="de-CH" dirty="0"/>
              <a:t>Entwicklung Eigenkapital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0FE859C-1BD3-28A7-0CF9-949DEB21E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250169"/>
              </p:ext>
            </p:extLst>
          </p:nvPr>
        </p:nvGraphicFramePr>
        <p:xfrm>
          <a:off x="1124832" y="2927856"/>
          <a:ext cx="10023261" cy="36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13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Auswirkungen Finanzhaushaltsgleichgewicht</a:t>
            </a:r>
          </a:p>
          <a:p>
            <a:r>
              <a:rPr lang="de-CH" dirty="0"/>
              <a:t>Entwicklung Fremdkapital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13680FC-27F4-6E76-51A9-30C3FC417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93259"/>
              </p:ext>
            </p:extLst>
          </p:nvPr>
        </p:nvGraphicFramePr>
        <p:xfrm>
          <a:off x="1077700" y="2957610"/>
          <a:ext cx="9876246" cy="347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29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Auswirkung Steuererhöhung auf Einzelpersonen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6B4F001-F6B5-59E6-3319-E1C750CC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59329"/>
              </p:ext>
            </p:extLst>
          </p:nvPr>
        </p:nvGraphicFramePr>
        <p:xfrm>
          <a:off x="950963" y="2444118"/>
          <a:ext cx="8881193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9822">
                  <a:extLst>
                    <a:ext uri="{9D8B030D-6E8A-4147-A177-3AD203B41FA5}">
                      <a16:colId xmlns:a16="http://schemas.microsoft.com/office/drawing/2014/main" val="1688380191"/>
                    </a:ext>
                  </a:extLst>
                </a:gridCol>
                <a:gridCol w="1950457">
                  <a:extLst>
                    <a:ext uri="{9D8B030D-6E8A-4147-A177-3AD203B41FA5}">
                      <a16:colId xmlns:a16="http://schemas.microsoft.com/office/drawing/2014/main" val="3377615846"/>
                    </a:ext>
                  </a:extLst>
                </a:gridCol>
                <a:gridCol w="1950457">
                  <a:extLst>
                    <a:ext uri="{9D8B030D-6E8A-4147-A177-3AD203B41FA5}">
                      <a16:colId xmlns:a16="http://schemas.microsoft.com/office/drawing/2014/main" val="1450387153"/>
                    </a:ext>
                  </a:extLst>
                </a:gridCol>
                <a:gridCol w="1950457">
                  <a:extLst>
                    <a:ext uri="{9D8B030D-6E8A-4147-A177-3AD203B41FA5}">
                      <a16:colId xmlns:a16="http://schemas.microsoft.com/office/drawing/2014/main" val="31722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Steuerbares Einkommen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Einkommenssteuer Gemeinde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1.65 (aktuell)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1.75 (ab 2028)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Differenz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CHF 30’000.00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1’785.00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1’893.00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108.00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CHF 50’000.00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3’245.00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3’442.00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197.00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CHF 100’000.00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7’450.00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7’902.00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452.00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Century Gothic" panose="020B0502020202020204" pitchFamily="34" charset="0"/>
                        </a:rPr>
                        <a:t>CHF 150’000.00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12’200.00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12’939.00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328863" algn="r"/>
                        </a:tabLst>
                      </a:pPr>
                      <a:r>
                        <a:rPr lang="de-CH" dirty="0">
                          <a:latin typeface="Century Gothic" panose="020B0502020202020204" pitchFamily="34" charset="0"/>
                        </a:rPr>
                        <a:t>CHF	739.00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5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56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1A4FE-2873-8312-76E1-1D9020EA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FFFFFF"/>
                </a:solidFill>
                <a:latin typeface="Century Gothic" panose="020B0502020202020204" pitchFamily="34" charset="0"/>
              </a:rPr>
              <a:t>Ablauf</a:t>
            </a:r>
          </a:p>
        </p:txBody>
      </p:sp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57E250A-7307-6BFE-9541-57BEE4A9D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sp>
        <p:nvSpPr>
          <p:cNvPr id="6" name="Flussdiagramm: Verzögerung 5">
            <a:extLst>
              <a:ext uri="{FF2B5EF4-FFF2-40B4-BE49-F238E27FC236}">
                <a16:creationId xmlns:a16="http://schemas.microsoft.com/office/drawing/2014/main" id="{D79745BC-D59D-F667-A384-C3863D29170D}"/>
              </a:ext>
            </a:extLst>
          </p:cNvPr>
          <p:cNvSpPr/>
          <p:nvPr/>
        </p:nvSpPr>
        <p:spPr>
          <a:xfrm>
            <a:off x="0" y="0"/>
            <a:ext cx="3977196" cy="6858000"/>
          </a:xfrm>
          <a:prstGeom prst="flowChartDelay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0" b="1" dirty="0">
                <a:solidFill>
                  <a:schemeClr val="tx1"/>
                </a:solidFill>
                <a:latin typeface="Happy Selfie" pitchFamily="2" charset="0"/>
              </a:rPr>
              <a:t>Ablauf</a:t>
            </a:r>
            <a:endParaRPr lang="de-CH" b="1" dirty="0">
              <a:solidFill>
                <a:schemeClr val="tx1"/>
              </a:solidFill>
              <a:latin typeface="Happy Selfie" pitchFamily="2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E8C6E0-E15E-D253-0C01-35DF0E3AC138}"/>
              </a:ext>
            </a:extLst>
          </p:cNvPr>
          <p:cNvSpPr txBox="1">
            <a:spLocks/>
          </p:cNvSpPr>
          <p:nvPr/>
        </p:nvSpPr>
        <p:spPr>
          <a:xfrm>
            <a:off x="4342460" y="1153572"/>
            <a:ext cx="774469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Einleitung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Schule damals – Schule heute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Baupläne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Gesamtkosten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Auswirkungen auf den Finanzhaushalt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Folgen einer Ablehnung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Vergleich mit anderen Gemeinden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Schlusswort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>
                <a:solidFill>
                  <a:srgbClr val="000000"/>
                </a:solidFill>
                <a:latin typeface="Century Gothic" panose="020B0502020202020204" pitchFamily="34" charset="0"/>
              </a:rPr>
              <a:t>Fragerunde, Diskussion</a:t>
            </a:r>
          </a:p>
          <a:p>
            <a:pPr marL="457200" indent="-457200">
              <a:buFont typeface="+mj-lt"/>
              <a:buAutoNum type="arabicPeriod"/>
            </a:pPr>
            <a:endParaRPr lang="de-CH" sz="2400" dirty="0">
              <a:latin typeface="Century Gothic" panose="020B0502020202020204" pitchFamily="34" charset="0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81C2F985-6503-60D1-E280-CF920AA96699}"/>
              </a:ext>
            </a:extLst>
          </p:cNvPr>
          <p:cNvSpPr/>
          <p:nvPr/>
        </p:nvSpPr>
        <p:spPr>
          <a:xfrm rot="19715814">
            <a:off x="64230" y="614117"/>
            <a:ext cx="2617534" cy="926069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7" y="0"/>
                </a:lnTo>
                <a:lnTo>
                  <a:pt x="5551657" y="1837093"/>
                </a:lnTo>
                <a:lnTo>
                  <a:pt x="0" y="183709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820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/>
              <a:t>Fazit finanzielle Tragbarkeit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Projekt stellt für Gemeinde </a:t>
            </a:r>
            <a:r>
              <a:rPr lang="de-CH" b="1" dirty="0">
                <a:solidFill>
                  <a:schemeClr val="accent2"/>
                </a:solidFill>
              </a:rPr>
              <a:t>grosse finanzielle Belastung </a:t>
            </a:r>
            <a:r>
              <a:rPr lang="de-CH" dirty="0"/>
              <a:t>dar</a:t>
            </a:r>
          </a:p>
          <a:p>
            <a:pPr>
              <a:tabLst>
                <a:tab pos="8248650" algn="r"/>
              </a:tabLst>
            </a:pPr>
            <a:r>
              <a:rPr lang="de-CH" b="1" dirty="0">
                <a:solidFill>
                  <a:schemeClr val="accent2"/>
                </a:solidFill>
              </a:rPr>
              <a:t>Fremdkapitalbedarf</a:t>
            </a:r>
            <a:r>
              <a:rPr lang="de-CH" dirty="0"/>
              <a:t> wird stark </a:t>
            </a:r>
            <a:r>
              <a:rPr lang="de-CH" b="1" dirty="0">
                <a:solidFill>
                  <a:schemeClr val="accent2"/>
                </a:solidFill>
              </a:rPr>
              <a:t>ansteigen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Weitere </a:t>
            </a:r>
            <a:r>
              <a:rPr lang="de-CH" b="1" dirty="0">
                <a:solidFill>
                  <a:schemeClr val="accent2"/>
                </a:solidFill>
              </a:rPr>
              <a:t>Steuererhöhung auf 1.75 Einheiten</a:t>
            </a:r>
            <a:r>
              <a:rPr lang="de-CH" dirty="0"/>
              <a:t> ist unumgänglich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Gemeinderat wird sich intensiv mit der Investitionsplanung befassen müssen.</a:t>
            </a:r>
          </a:p>
          <a:p>
            <a:pPr>
              <a:tabLst>
                <a:tab pos="8248650" algn="r"/>
              </a:tabLst>
            </a:pPr>
            <a:r>
              <a:rPr lang="de-CH" dirty="0"/>
              <a:t>Das </a:t>
            </a:r>
            <a:r>
              <a:rPr lang="de-CH" b="1" dirty="0">
                <a:solidFill>
                  <a:schemeClr val="accent2"/>
                </a:solidFill>
              </a:rPr>
              <a:t>Eigenkapital</a:t>
            </a:r>
            <a:r>
              <a:rPr lang="de-CH" dirty="0"/>
              <a:t> wird sich in 5 Jahren um </a:t>
            </a:r>
            <a:r>
              <a:rPr lang="de-CH" b="1" dirty="0">
                <a:solidFill>
                  <a:schemeClr val="accent2"/>
                </a:solidFill>
              </a:rPr>
              <a:t>25 % verringern</a:t>
            </a:r>
          </a:p>
          <a:p>
            <a:pPr>
              <a:tabLst>
                <a:tab pos="8248650" algn="r"/>
              </a:tabLst>
            </a:pPr>
            <a:r>
              <a:rPr lang="de-CH" b="1" dirty="0">
                <a:solidFill>
                  <a:schemeClr val="accent2"/>
                </a:solidFill>
              </a:rPr>
              <a:t>Aufwandüberschüsse</a:t>
            </a:r>
            <a:r>
              <a:rPr lang="de-CH" dirty="0"/>
              <a:t> von rund </a:t>
            </a:r>
            <a:r>
              <a:rPr lang="de-CH" b="1" dirty="0">
                <a:solidFill>
                  <a:schemeClr val="accent2"/>
                </a:solidFill>
              </a:rPr>
              <a:t>CHF 700’000.00</a:t>
            </a:r>
            <a:r>
              <a:rPr lang="de-CH" dirty="0"/>
              <a:t>/Jahr werden erwartet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Auswirkungen auf den Finanzhaushalt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BE60FA-538A-FEFC-51B1-683D1DE4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2" y="1681532"/>
            <a:ext cx="10515600" cy="4368286"/>
          </a:xfrm>
        </p:spPr>
        <p:txBody>
          <a:bodyPr>
            <a:normAutofit fontScale="25000" lnSpcReduction="20000"/>
          </a:bodyPr>
          <a:lstStyle/>
          <a:p>
            <a:endParaRPr lang="de-CH" sz="2200" dirty="0"/>
          </a:p>
          <a:p>
            <a:r>
              <a:rPr lang="de-CH" sz="11200" dirty="0"/>
              <a:t>Schulhäuser entsprechen nicht mehr den gesetzlichen Vorgaben.</a:t>
            </a:r>
          </a:p>
          <a:p>
            <a:endParaRPr lang="de-CH" sz="11200" dirty="0"/>
          </a:p>
          <a:p>
            <a:r>
              <a:rPr lang="de-CH" sz="11200" dirty="0"/>
              <a:t>Provisorien «auf der grünen Wiese» nötig.</a:t>
            </a:r>
          </a:p>
          <a:p>
            <a:pPr marL="0" indent="0">
              <a:buNone/>
            </a:pPr>
            <a:endParaRPr lang="de-CH" sz="11200" dirty="0"/>
          </a:p>
          <a:p>
            <a:r>
              <a:rPr lang="de-CH" sz="11200" dirty="0"/>
              <a:t>Notwendige Ertüchtigungen (Brandschutz, Statik, allg. Sicherheit).</a:t>
            </a:r>
          </a:p>
          <a:p>
            <a:pPr marL="0" indent="0">
              <a:buNone/>
            </a:pPr>
            <a:endParaRPr lang="de-CH" sz="11200" dirty="0"/>
          </a:p>
          <a:p>
            <a:r>
              <a:rPr lang="de-CH" sz="11200" dirty="0"/>
              <a:t>Beleuchtungen und Heizzentrale im </a:t>
            </a:r>
            <a:r>
              <a:rPr lang="de-CH" sz="11200" dirty="0" err="1"/>
              <a:t>Homattschulhaus</a:t>
            </a:r>
            <a:r>
              <a:rPr lang="de-CH" sz="11200" dirty="0"/>
              <a:t> sowie asbesthaltigen Bodenbelägen müssten zwingend saniert, resp. ersetzt werden.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23887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Folgen einer Ablehnung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5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6138F5E-6C85-6BF1-86BD-D6C133B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23887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Vergleich mit anderen Gemeinden</a:t>
            </a:r>
          </a:p>
        </p:txBody>
      </p:sp>
      <p:pic>
        <p:nvPicPr>
          <p:cNvPr id="5" name="Grafik 4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AB6C671-7E50-44E7-7B73-AD8A57E7D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2" name="Inhaltsplatzhalter 5">
            <a:extLst>
              <a:ext uri="{FF2B5EF4-FFF2-40B4-BE49-F238E27FC236}">
                <a16:creationId xmlns:a16="http://schemas.microsoft.com/office/drawing/2014/main" id="{355CFCCA-A8D0-6E4E-951F-49923CED6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135565"/>
              </p:ext>
            </p:extLst>
          </p:nvPr>
        </p:nvGraphicFramePr>
        <p:xfrm>
          <a:off x="481127" y="1052107"/>
          <a:ext cx="10515601" cy="55987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44513">
                  <a:extLst>
                    <a:ext uri="{9D8B030D-6E8A-4147-A177-3AD203B41FA5}">
                      <a16:colId xmlns:a16="http://schemas.microsoft.com/office/drawing/2014/main" val="2947243081"/>
                    </a:ext>
                  </a:extLst>
                </a:gridCol>
                <a:gridCol w="4386582">
                  <a:extLst>
                    <a:ext uri="{9D8B030D-6E8A-4147-A177-3AD203B41FA5}">
                      <a16:colId xmlns:a16="http://schemas.microsoft.com/office/drawing/2014/main" val="3186243345"/>
                    </a:ext>
                  </a:extLst>
                </a:gridCol>
                <a:gridCol w="2484506">
                  <a:extLst>
                    <a:ext uri="{9D8B030D-6E8A-4147-A177-3AD203B41FA5}">
                      <a16:colId xmlns:a16="http://schemas.microsoft.com/office/drawing/2014/main" val="1495464123"/>
                    </a:ext>
                  </a:extLst>
                </a:gridCol>
              </a:tblGrid>
              <a:tr h="621811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Gemeinde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Kosten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606916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Niederbipp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5’625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Erweiterung OSZ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11.5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02964"/>
                  </a:ext>
                </a:extLst>
              </a:tr>
              <a:tr h="587783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Seeberg/</a:t>
                      </a:r>
                      <a:r>
                        <a:rPr lang="de-CH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Grasswil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1’599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Erweiterung Schulanlage </a:t>
                      </a:r>
                      <a:r>
                        <a:rPr lang="de-CH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Chräjebärg</a:t>
                      </a:r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6.5 Mio.</a:t>
                      </a:r>
                    </a:p>
                    <a:p>
                      <a:pPr algn="r"/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02269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Aarwangen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4’873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Neubau Schulhaus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8   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82912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Oberdiessbach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3’647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Erweiterung Schulraum, Um- und Ausbau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16   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77934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Konolfingen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5’490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Neubau Schulhaus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36    Mio.</a:t>
                      </a:r>
                    </a:p>
                    <a:p>
                      <a:pPr algn="r"/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314372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Aarberg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4’648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Umbau, Sanierung und Neubau (Erweiterungsbau OSZ, Neubau Schulhaus)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23   Mio.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(ohne Neubau, das </a:t>
                      </a:r>
                    </a:p>
                    <a:p>
                      <a:pPr algn="r"/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Projekt kostet 6 Mio. mehr als ursprünglich geplant)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48128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Signau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Einwohnerzahl: 2’664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Doppelkindergarten, Tagesschule, 7 Gruppenräume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20  Mio.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(7 Mio. mehr als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ursprünglich geplant)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89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01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806DA-4A2A-4C9C-0858-0F00A783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13" y="359580"/>
            <a:ext cx="10515600" cy="477997"/>
          </a:xfrm>
        </p:spPr>
        <p:txBody>
          <a:bodyPr>
            <a:no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Terminplan</a:t>
            </a:r>
            <a:r>
              <a:rPr lang="de-CH" sz="32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7694ED90-FB34-E889-5B5A-6C2167E89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C8539F0-76E7-77DA-505B-5D3DD7AF9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74203"/>
              </p:ext>
            </p:extLst>
          </p:nvPr>
        </p:nvGraphicFramePr>
        <p:xfrm>
          <a:off x="374649" y="1715032"/>
          <a:ext cx="10682727" cy="10483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981950">
                  <a:extLst>
                    <a:ext uri="{9D8B030D-6E8A-4147-A177-3AD203B41FA5}">
                      <a16:colId xmlns:a16="http://schemas.microsoft.com/office/drawing/2014/main" val="3441926591"/>
                    </a:ext>
                  </a:extLst>
                </a:gridCol>
                <a:gridCol w="2700777">
                  <a:extLst>
                    <a:ext uri="{9D8B030D-6E8A-4147-A177-3AD203B41FA5}">
                      <a16:colId xmlns:a16="http://schemas.microsoft.com/office/drawing/2014/main" val="344045722"/>
                    </a:ext>
                  </a:extLst>
                </a:gridCol>
              </a:tblGrid>
              <a:tr h="424119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2081273"/>
                  </a:ext>
                </a:extLst>
              </a:tr>
              <a:tr h="624254">
                <a:tc>
                  <a:txBody>
                    <a:bodyPr/>
                    <a:lstStyle/>
                    <a:p>
                      <a:r>
                        <a:rPr lang="de-CH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Urnenabstimmung Ausführungskredit «Umsetzung Schulraumplanung»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18. Mai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153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7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5DC52697-AE2B-156A-D175-77CC07FD1D6B}"/>
              </a:ext>
            </a:extLst>
          </p:cNvPr>
          <p:cNvSpPr/>
          <p:nvPr/>
        </p:nvSpPr>
        <p:spPr>
          <a:xfrm>
            <a:off x="4796851" y="-137712"/>
            <a:ext cx="7588205" cy="7003186"/>
          </a:xfrm>
          <a:custGeom>
            <a:avLst/>
            <a:gdLst/>
            <a:ahLst/>
            <a:cxnLst/>
            <a:rect l="l" t="t" r="r" b="b"/>
            <a:pathLst>
              <a:path w="15411236" h="10287000">
                <a:moveTo>
                  <a:pt x="0" y="0"/>
                </a:moveTo>
                <a:lnTo>
                  <a:pt x="15411236" y="0"/>
                </a:lnTo>
                <a:lnTo>
                  <a:pt x="154112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50000"/>
            </a:blip>
            <a:stretch>
              <a:fillRect l="-51719" t="-2152" r="-9499"/>
            </a:stretch>
          </a:blipFill>
          <a:effectLst>
            <a:softEdge rad="76200"/>
          </a:effectLst>
        </p:spPr>
        <p:txBody>
          <a:bodyPr/>
          <a:lstStyle/>
          <a:p>
            <a:endParaRPr lang="de-CH" dirty="0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AC5E50EF-11A8-62EC-8A17-A837DBD57F10}"/>
              </a:ext>
            </a:extLst>
          </p:cNvPr>
          <p:cNvSpPr/>
          <p:nvPr/>
        </p:nvSpPr>
        <p:spPr>
          <a:xfrm>
            <a:off x="10737263" y="5364634"/>
            <a:ext cx="1315037" cy="1493366"/>
          </a:xfrm>
          <a:custGeom>
            <a:avLst/>
            <a:gdLst/>
            <a:ahLst/>
            <a:cxnLst/>
            <a:rect l="l" t="t" r="r" b="b"/>
            <a:pathLst>
              <a:path w="1899237" h="2400300">
                <a:moveTo>
                  <a:pt x="0" y="0"/>
                </a:moveTo>
                <a:lnTo>
                  <a:pt x="1899237" y="0"/>
                </a:lnTo>
                <a:lnTo>
                  <a:pt x="1899237" y="2400300"/>
                </a:lnTo>
                <a:lnTo>
                  <a:pt x="0" y="240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6332E599-A81E-576A-671B-EF22901FA502}"/>
              </a:ext>
            </a:extLst>
          </p:cNvPr>
          <p:cNvSpPr/>
          <p:nvPr/>
        </p:nvSpPr>
        <p:spPr>
          <a:xfrm rot="1127887">
            <a:off x="506907" y="4368573"/>
            <a:ext cx="923019" cy="997466"/>
          </a:xfrm>
          <a:custGeom>
            <a:avLst/>
            <a:gdLst/>
            <a:ahLst/>
            <a:cxnLst/>
            <a:rect l="l" t="t" r="r" b="b"/>
            <a:pathLst>
              <a:path w="2623837" h="2000676">
                <a:moveTo>
                  <a:pt x="0" y="0"/>
                </a:moveTo>
                <a:lnTo>
                  <a:pt x="2623838" y="0"/>
                </a:lnTo>
                <a:lnTo>
                  <a:pt x="2623838" y="2000676"/>
                </a:lnTo>
                <a:lnTo>
                  <a:pt x="0" y="200067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35513EA-58D3-8EC8-3ABE-ECB74613FC4D}"/>
              </a:ext>
            </a:extLst>
          </p:cNvPr>
          <p:cNvSpPr/>
          <p:nvPr/>
        </p:nvSpPr>
        <p:spPr>
          <a:xfrm rot="-8619208">
            <a:off x="-997662" y="4969047"/>
            <a:ext cx="4287263" cy="1807933"/>
          </a:xfrm>
          <a:custGeom>
            <a:avLst/>
            <a:gdLst/>
            <a:ahLst/>
            <a:cxnLst/>
            <a:rect l="l" t="t" r="r" b="b"/>
            <a:pathLst>
              <a:path w="7166902" h="2667680">
                <a:moveTo>
                  <a:pt x="0" y="0"/>
                </a:moveTo>
                <a:lnTo>
                  <a:pt x="7166902" y="0"/>
                </a:lnTo>
                <a:lnTo>
                  <a:pt x="7166902" y="2667681"/>
                </a:lnTo>
                <a:lnTo>
                  <a:pt x="0" y="266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366BB88-C849-A64E-CA6E-965880FC9988}"/>
              </a:ext>
            </a:extLst>
          </p:cNvPr>
          <p:cNvSpPr/>
          <p:nvPr/>
        </p:nvSpPr>
        <p:spPr>
          <a:xfrm rot="1431793">
            <a:off x="28396" y="5170374"/>
            <a:ext cx="1439668" cy="1777284"/>
          </a:xfrm>
          <a:custGeom>
            <a:avLst/>
            <a:gdLst/>
            <a:ahLst/>
            <a:cxnLst/>
            <a:rect l="l" t="t" r="r" b="b"/>
            <a:pathLst>
              <a:path w="3599499" h="3635858">
                <a:moveTo>
                  <a:pt x="0" y="0"/>
                </a:moveTo>
                <a:lnTo>
                  <a:pt x="3599499" y="0"/>
                </a:lnTo>
                <a:lnTo>
                  <a:pt x="3599499" y="3635857"/>
                </a:lnTo>
                <a:lnTo>
                  <a:pt x="0" y="363585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de-CH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79305E25-9352-0456-92EA-A5C64902068E}"/>
              </a:ext>
            </a:extLst>
          </p:cNvPr>
          <p:cNvSpPr/>
          <p:nvPr/>
        </p:nvSpPr>
        <p:spPr>
          <a:xfrm>
            <a:off x="193494" y="3010424"/>
            <a:ext cx="598424" cy="801750"/>
          </a:xfrm>
          <a:custGeom>
            <a:avLst/>
            <a:gdLst/>
            <a:ahLst/>
            <a:cxnLst/>
            <a:rect l="l" t="t" r="r" b="b"/>
            <a:pathLst>
              <a:path w="933670" h="1286643">
                <a:moveTo>
                  <a:pt x="0" y="0"/>
                </a:moveTo>
                <a:lnTo>
                  <a:pt x="933670" y="0"/>
                </a:lnTo>
                <a:lnTo>
                  <a:pt x="933670" y="1286643"/>
                </a:lnTo>
                <a:lnTo>
                  <a:pt x="0" y="1286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4E9D60E-DF54-9679-A8BF-B47D5AFA3AA8}"/>
              </a:ext>
            </a:extLst>
          </p:cNvPr>
          <p:cNvSpPr/>
          <p:nvPr/>
        </p:nvSpPr>
        <p:spPr>
          <a:xfrm rot="-3163677">
            <a:off x="499851" y="3257878"/>
            <a:ext cx="412978" cy="585365"/>
          </a:xfrm>
          <a:custGeom>
            <a:avLst/>
            <a:gdLst/>
            <a:ahLst/>
            <a:cxnLst/>
            <a:rect l="l" t="t" r="r" b="b"/>
            <a:pathLst>
              <a:path w="662746" h="913296">
                <a:moveTo>
                  <a:pt x="0" y="0"/>
                </a:moveTo>
                <a:lnTo>
                  <a:pt x="662746" y="0"/>
                </a:lnTo>
                <a:lnTo>
                  <a:pt x="662746" y="913297"/>
                </a:lnTo>
                <a:lnTo>
                  <a:pt x="0" y="913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22D3A7D-44F1-321D-19F7-370D29A1B4EC}"/>
              </a:ext>
            </a:extLst>
          </p:cNvPr>
          <p:cNvSpPr/>
          <p:nvPr/>
        </p:nvSpPr>
        <p:spPr>
          <a:xfrm rot="3266133">
            <a:off x="141465" y="-524968"/>
            <a:ext cx="1653901" cy="1655456"/>
          </a:xfrm>
          <a:custGeom>
            <a:avLst/>
            <a:gdLst/>
            <a:ahLst/>
            <a:cxnLst/>
            <a:rect l="l" t="t" r="r" b="b"/>
            <a:pathLst>
              <a:path w="2432556" h="2475884">
                <a:moveTo>
                  <a:pt x="0" y="0"/>
                </a:moveTo>
                <a:lnTo>
                  <a:pt x="2432556" y="0"/>
                </a:lnTo>
                <a:lnTo>
                  <a:pt x="2432556" y="2475884"/>
                </a:lnTo>
                <a:lnTo>
                  <a:pt x="0" y="2475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875404D0-0DF9-D45A-27CF-D19F0A5FF29C}"/>
              </a:ext>
            </a:extLst>
          </p:cNvPr>
          <p:cNvSpPr/>
          <p:nvPr/>
        </p:nvSpPr>
        <p:spPr>
          <a:xfrm rot="19319837">
            <a:off x="7932084" y="4914773"/>
            <a:ext cx="5145075" cy="1540010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7" y="0"/>
                </a:lnTo>
                <a:lnTo>
                  <a:pt x="5551657" y="1837093"/>
                </a:lnTo>
                <a:lnTo>
                  <a:pt x="0" y="1837093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50449C43-F499-5D15-83E1-90B535516483}"/>
              </a:ext>
            </a:extLst>
          </p:cNvPr>
          <p:cNvSpPr/>
          <p:nvPr/>
        </p:nvSpPr>
        <p:spPr>
          <a:xfrm rot="-2271622">
            <a:off x="-420910" y="686688"/>
            <a:ext cx="4373886" cy="1297963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7" y="0"/>
                </a:lnTo>
                <a:lnTo>
                  <a:pt x="5551657" y="1837093"/>
                </a:lnTo>
                <a:lnTo>
                  <a:pt x="0" y="1837093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494C4C4-AC7F-19FC-A406-C35846035205}"/>
              </a:ext>
            </a:extLst>
          </p:cNvPr>
          <p:cNvSpPr/>
          <p:nvPr/>
        </p:nvSpPr>
        <p:spPr>
          <a:xfrm rot="14009372">
            <a:off x="3209002" y="5717429"/>
            <a:ext cx="1218737" cy="1474909"/>
          </a:xfrm>
          <a:custGeom>
            <a:avLst/>
            <a:gdLst/>
            <a:ahLst/>
            <a:cxnLst/>
            <a:rect l="l" t="t" r="r" b="b"/>
            <a:pathLst>
              <a:path w="1844621" h="1877477">
                <a:moveTo>
                  <a:pt x="0" y="0"/>
                </a:moveTo>
                <a:lnTo>
                  <a:pt x="1844621" y="0"/>
                </a:lnTo>
                <a:lnTo>
                  <a:pt x="1844621" y="1877476"/>
                </a:lnTo>
                <a:lnTo>
                  <a:pt x="0" y="1877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CF003C-1BF7-BA26-E0F2-5D7B2BE40669}"/>
              </a:ext>
            </a:extLst>
          </p:cNvPr>
          <p:cNvSpPr txBox="1"/>
          <p:nvPr/>
        </p:nvSpPr>
        <p:spPr>
          <a:xfrm>
            <a:off x="1064298" y="3190259"/>
            <a:ext cx="34140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CH" sz="7200" dirty="0">
                <a:latin typeface="Happy Selfie" pitchFamily="2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8590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9B0A4-7613-A5E4-E7E6-FAC43EAE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207882"/>
            <a:ext cx="10507236" cy="893524"/>
          </a:xfrm>
        </p:spPr>
        <p:txBody>
          <a:bodyPr>
            <a:no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Einleitung</a:t>
            </a:r>
          </a:p>
        </p:txBody>
      </p:sp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6BD8D992-2DC1-FB73-1DC6-678EB6CA4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8B75DFB-CC38-5087-0A0E-9245DDB78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404413"/>
              </p:ext>
            </p:extLst>
          </p:nvPr>
        </p:nvGraphicFramePr>
        <p:xfrm>
          <a:off x="2032000" y="11014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56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14E1E-BE00-7B06-3006-2187AB1B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3" y="104261"/>
            <a:ext cx="10515600" cy="1114300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Schule damals (1984) – Schule heute (2025)</a:t>
            </a:r>
          </a:p>
        </p:txBody>
      </p:sp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E64B0585-1993-46C2-E2C2-7E3335D11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E442961-9CC2-4470-E557-F5824A0D3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55784"/>
              </p:ext>
            </p:extLst>
          </p:nvPr>
        </p:nvGraphicFramePr>
        <p:xfrm>
          <a:off x="818493" y="1093054"/>
          <a:ext cx="10026870" cy="54354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3435">
                  <a:extLst>
                    <a:ext uri="{9D8B030D-6E8A-4147-A177-3AD203B41FA5}">
                      <a16:colId xmlns:a16="http://schemas.microsoft.com/office/drawing/2014/main" val="456467430"/>
                    </a:ext>
                  </a:extLst>
                </a:gridCol>
                <a:gridCol w="5013435">
                  <a:extLst>
                    <a:ext uri="{9D8B030D-6E8A-4147-A177-3AD203B41FA5}">
                      <a16:colId xmlns:a16="http://schemas.microsoft.com/office/drawing/2014/main" val="3877503382"/>
                    </a:ext>
                  </a:extLst>
                </a:gridCol>
              </a:tblGrid>
              <a:tr h="42731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33965"/>
                  </a:ext>
                </a:extLst>
              </a:tr>
              <a:tr h="105364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Das Schulhaus Neumatt wurde für </a:t>
                      </a:r>
                      <a:br>
                        <a:rPr lang="de-DE" sz="2000" dirty="0">
                          <a:latin typeface="Century Gothic" panose="020B0502020202020204" pitchFamily="34" charset="0"/>
                        </a:rPr>
                      </a:br>
                      <a:r>
                        <a:rPr lang="de-DE" sz="2000" dirty="0">
                          <a:latin typeface="Century Gothic" panose="020B0502020202020204" pitchFamily="34" charset="0"/>
                        </a:rPr>
                        <a:t>6 Primarklassen, 3 Oberstufenklassen und eine Kleinklasse gebaut.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Heute werden im Schulhaus </a:t>
                      </a:r>
                      <a:br>
                        <a:rPr lang="de-DE" sz="2000" dirty="0">
                          <a:latin typeface="Century Gothic" panose="020B0502020202020204" pitchFamily="34" charset="0"/>
                        </a:rPr>
                      </a:br>
                      <a:r>
                        <a:rPr lang="de-DE" sz="2000" dirty="0">
                          <a:latin typeface="Century Gothic" panose="020B0502020202020204" pitchFamily="34" charset="0"/>
                        </a:rPr>
                        <a:t>9 Primarklassen, 1 Kindergarten und </a:t>
                      </a:r>
                      <a:br>
                        <a:rPr lang="de-DE" sz="2000" dirty="0">
                          <a:latin typeface="Century Gothic" panose="020B0502020202020204" pitchFamily="34" charset="0"/>
                        </a:rPr>
                      </a:br>
                      <a:r>
                        <a:rPr lang="de-DE" sz="2000" dirty="0">
                          <a:latin typeface="Century Gothic" panose="020B0502020202020204" pitchFamily="34" charset="0"/>
                        </a:rPr>
                        <a:t>2 Atelierklassen geführt.</a:t>
                      </a:r>
                    </a:p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Die Oberstufe wird im OSZK unterrichtet.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18584"/>
                  </a:ext>
                </a:extLst>
              </a:tr>
              <a:tr h="737549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1984 unterrichteten 15 Lehrpersonen an der Volksschule.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Im aktuellen Schuljahr sind 35 Lehrpersonen an der Volksschule angestellt.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73985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Knapp 150 Kinder besuchten die 1. bis 9. Klasse.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Aktuell besuchen rund 200 Kinder die 1.-6. Klasse.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61319"/>
                  </a:ext>
                </a:extLst>
              </a:tr>
              <a:tr h="1685825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1984 wurden am </a:t>
                      </a:r>
                      <a:r>
                        <a:rPr lang="de-DE" sz="2000" dirty="0" err="1">
                          <a:latin typeface="Century Gothic" panose="020B0502020202020204" pitchFamily="34" charset="0"/>
                        </a:rPr>
                        <a:t>Mostereiweg</a:t>
                      </a:r>
                      <a:r>
                        <a:rPr lang="de-DE" sz="2000" dirty="0">
                          <a:latin typeface="Century Gothic" panose="020B0502020202020204" pitchFamily="34" charset="0"/>
                        </a:rPr>
                        <a:t> 2 Kindergärten mit insgesamt 30 Kindern geführt.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Heute werden insgesamt 3 (zwischenzeitlich 4) Kindergärten, mit knapp 60 Kindern geführt: </a:t>
                      </a:r>
                    </a:p>
                    <a:p>
                      <a:r>
                        <a:rPr lang="de-DE" sz="2000" dirty="0">
                          <a:latin typeface="Century Gothic" panose="020B0502020202020204" pitchFamily="34" charset="0"/>
                        </a:rPr>
                        <a:t>2 am </a:t>
                      </a:r>
                      <a:r>
                        <a:rPr lang="de-DE" sz="2000" dirty="0" err="1">
                          <a:latin typeface="Century Gothic" panose="020B0502020202020204" pitchFamily="34" charset="0"/>
                        </a:rPr>
                        <a:t>Mostereiweg</a:t>
                      </a:r>
                      <a:r>
                        <a:rPr lang="de-DE" sz="2000" dirty="0">
                          <a:latin typeface="Century Gothic" panose="020B0502020202020204" pitchFamily="34" charset="0"/>
                        </a:rPr>
                        <a:t>, 1 im ehemaligen Werkraum des Schulhauses Neumatt.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9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8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12A5F126-0B70-1FE8-043B-BD881E684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B45453-09B6-6603-75AD-E06B403D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9" y="675596"/>
            <a:ext cx="10592384" cy="5714572"/>
          </a:xfrm>
        </p:spPr>
        <p:txBody>
          <a:bodyPr>
            <a:normAutofit fontScale="92500" lnSpcReduction="10000"/>
          </a:bodyPr>
          <a:lstStyle/>
          <a:p>
            <a:r>
              <a:rPr lang="de-CH" sz="3200" b="1" dirty="0">
                <a:latin typeface="Century Gothic" panose="020B0502020202020204" pitchFamily="34" charset="0"/>
              </a:rPr>
              <a:t>Veränderung der Schülerzahlen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Wachstum der Gemeinde</a:t>
            </a:r>
            <a:endParaRPr lang="de-CH" sz="1200" dirty="0">
              <a:latin typeface="Century Gothic" panose="020B0502020202020204" pitchFamily="34" charset="0"/>
            </a:endParaRP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Heute sind es rund 100 Kinder mehr, obwohl die Oberstufe ans OSZK abgegeben wurde</a:t>
            </a:r>
          </a:p>
          <a:p>
            <a:pPr lvl="1"/>
            <a:endParaRPr lang="de-CH" dirty="0">
              <a:latin typeface="Century Gothic" panose="020B0502020202020204" pitchFamily="34" charset="0"/>
            </a:endParaRPr>
          </a:p>
          <a:p>
            <a:r>
              <a:rPr lang="de-CH" sz="3200" b="1" dirty="0">
                <a:latin typeface="Century Gothic" panose="020B0502020202020204" pitchFamily="34" charset="0"/>
              </a:rPr>
              <a:t>Massiv mehr Personal mit veränderten Ansprüchen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Ein Klassenpensum ist oft mehr als 100% </a:t>
            </a:r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dirty="0" err="1">
                <a:latin typeface="Century Gothic" panose="020B0502020202020204" pitchFamily="34" charset="0"/>
                <a:sym typeface="Wingdings" pitchFamily="2" charset="2"/>
              </a:rPr>
              <a:t>Teilpensenlehrkräfte</a:t>
            </a:r>
            <a:endParaRPr lang="de-DE" sz="1200" dirty="0">
              <a:latin typeface="Century Gothic" panose="020B0502020202020204" pitchFamily="34" charset="0"/>
              <a:sym typeface="Wingdings" pitchFamily="2" charset="2"/>
            </a:endParaRPr>
          </a:p>
          <a:p>
            <a:pPr lvl="1"/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Lehrpersonen für den Spezialunterricht gehören zum Team</a:t>
            </a:r>
          </a:p>
          <a:p>
            <a:pPr lvl="1"/>
            <a:r>
              <a:rPr lang="de-DE" dirty="0">
                <a:latin typeface="Century Gothic" panose="020B0502020202020204" pitchFamily="34" charset="0"/>
                <a:sym typeface="Wingdings" pitchFamily="2" charset="2"/>
              </a:rPr>
              <a:t>Personal benötigt Arbeitsplätze</a:t>
            </a:r>
          </a:p>
          <a:p>
            <a:pPr lvl="1"/>
            <a:endParaRPr lang="de-DE" dirty="0"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CH" sz="3200" b="1" dirty="0">
                <a:latin typeface="Century Gothic" panose="020B0502020202020204" pitchFamily="34" charset="0"/>
              </a:rPr>
              <a:t>Schülerinnen und Schüler mit veränderten Ansprüchen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Schulzimmer mit Lernlandschaften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Unterricht fordert Gruppenräume für individuelles Arbeiten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Auch Kinder mit Sonderschulstatus sind in die Regelschule integriert</a:t>
            </a:r>
            <a:endParaRPr lang="de-CH" sz="1200" dirty="0">
              <a:latin typeface="Century Gothic" panose="020B0502020202020204" pitchFamily="34" charset="0"/>
            </a:endParaRP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Lernatelier / Schulinsel </a:t>
            </a:r>
          </a:p>
          <a:p>
            <a:pPr marL="457200" lvl="1" indent="0">
              <a:buNone/>
            </a:pPr>
            <a:endParaRPr lang="de-CH" sz="28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de-DE" dirty="0">
              <a:latin typeface="Century Gothic" panose="020B0502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697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A828F048-6038-B35D-B639-26463982A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A6D2493-44B8-063B-5B37-4A3F0FE283E4}"/>
              </a:ext>
            </a:extLst>
          </p:cNvPr>
          <p:cNvSpPr txBox="1">
            <a:spLocks/>
          </p:cNvSpPr>
          <p:nvPr/>
        </p:nvSpPr>
        <p:spPr>
          <a:xfrm>
            <a:off x="388704" y="613458"/>
            <a:ext cx="10759390" cy="5872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200" b="1" dirty="0">
                <a:latin typeface="Century Gothic" panose="020B0502020202020204" pitchFamily="34" charset="0"/>
              </a:rPr>
              <a:t>Tagesschule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Bei mehr als 10 Anmeldungen ist die Gemeinde verpflichtet, das Angebot umzusetzen</a:t>
            </a:r>
            <a:endParaRPr lang="de-CH" sz="1200" dirty="0">
              <a:latin typeface="Century Gothic" panose="020B0502020202020204" pitchFamily="34" charset="0"/>
            </a:endParaRP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Angebot wird gut genutzt: Mittagstisch 30 – 40 Kinder, Früh- und Nachmittagsbetreuung 10 – 15 Kinder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CH" sz="1200" dirty="0">
              <a:latin typeface="Century Gothic" panose="020B0502020202020204" pitchFamily="34" charset="0"/>
            </a:endParaRPr>
          </a:p>
          <a:p>
            <a:r>
              <a:rPr lang="de-CH" sz="3200" b="1" dirty="0">
                <a:latin typeface="Century Gothic" panose="020B0502020202020204" pitchFamily="34" charset="0"/>
              </a:rPr>
              <a:t>Schulsozialarbeit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… ist seit 6 Jahren ein fester Bestandteil der Schule (25% Pensum)</a:t>
            </a:r>
          </a:p>
          <a:p>
            <a:pPr lvl="1"/>
            <a:endParaRPr lang="de-CH" sz="1200" dirty="0">
              <a:latin typeface="Century Gothic" panose="020B0502020202020204" pitchFamily="34" charset="0"/>
            </a:endParaRPr>
          </a:p>
          <a:p>
            <a:pPr lvl="1"/>
            <a:endParaRPr lang="de-CH" sz="1200" dirty="0">
              <a:latin typeface="Century Gothic" panose="020B0502020202020204" pitchFamily="34" charset="0"/>
            </a:endParaRPr>
          </a:p>
          <a:p>
            <a:r>
              <a:rPr lang="de-CH" sz="3200" b="1" dirty="0">
                <a:latin typeface="Century Gothic" panose="020B0502020202020204" pitchFamily="34" charset="0"/>
              </a:rPr>
              <a:t>Sekretariat</a:t>
            </a:r>
          </a:p>
          <a:p>
            <a:pPr lvl="1"/>
            <a:r>
              <a:rPr lang="de-CH" dirty="0">
                <a:latin typeface="Century Gothic" panose="020B0502020202020204" pitchFamily="34" charset="0"/>
              </a:rPr>
              <a:t>Der Kanton fordert ein Sekretariat für jede Schulleitung, da Pensum sonst nicht abdeckbar ist. Dies ist seit rund 11 Jahren installiert (30%)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CH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BF53BA64-2AA1-A6F7-D562-215049964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sp>
        <p:nvSpPr>
          <p:cNvPr id="7" name="Flussdiagramm: Verzögerung 6">
            <a:extLst>
              <a:ext uri="{FF2B5EF4-FFF2-40B4-BE49-F238E27FC236}">
                <a16:creationId xmlns:a16="http://schemas.microsoft.com/office/drawing/2014/main" id="{E31708C3-4921-1CAA-8F4D-E8BA47A16C28}"/>
              </a:ext>
            </a:extLst>
          </p:cNvPr>
          <p:cNvSpPr/>
          <p:nvPr/>
        </p:nvSpPr>
        <p:spPr>
          <a:xfrm>
            <a:off x="0" y="0"/>
            <a:ext cx="5475516" cy="6858000"/>
          </a:xfrm>
          <a:prstGeom prst="flowChartDelay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0" b="1" dirty="0">
                <a:solidFill>
                  <a:schemeClr val="tx1"/>
                </a:solidFill>
                <a:latin typeface="Happy Selfie" pitchFamily="2" charset="0"/>
              </a:rPr>
              <a:t>Bauplane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9BD3D407-D69B-F8B6-A8D5-07A014E2E126}"/>
              </a:ext>
            </a:extLst>
          </p:cNvPr>
          <p:cNvSpPr/>
          <p:nvPr/>
        </p:nvSpPr>
        <p:spPr>
          <a:xfrm rot="19976121">
            <a:off x="5406322" y="930889"/>
            <a:ext cx="5305968" cy="1663415"/>
          </a:xfrm>
          <a:custGeom>
            <a:avLst/>
            <a:gdLst/>
            <a:ahLst/>
            <a:cxnLst/>
            <a:rect l="l" t="t" r="r" b="b"/>
            <a:pathLst>
              <a:path w="5551656" h="1837094">
                <a:moveTo>
                  <a:pt x="0" y="0"/>
                </a:moveTo>
                <a:lnTo>
                  <a:pt x="5551657" y="0"/>
                </a:lnTo>
                <a:lnTo>
                  <a:pt x="5551657" y="1837093"/>
                </a:lnTo>
                <a:lnTo>
                  <a:pt x="0" y="183709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C43AA6-BDE4-FD05-B9DB-272F9814626F}"/>
              </a:ext>
            </a:extLst>
          </p:cNvPr>
          <p:cNvSpPr txBox="1"/>
          <p:nvPr/>
        </p:nvSpPr>
        <p:spPr>
          <a:xfrm>
            <a:off x="2667407" y="2214898"/>
            <a:ext cx="205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0" dirty="0">
                <a:latin typeface="Happy Selfie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5527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D75D99B-5FDA-B588-B9D5-D1E40B06D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EAE84F7-B530-C537-2A86-095101A948A1}"/>
              </a:ext>
            </a:extLst>
          </p:cNvPr>
          <p:cNvSpPr txBox="1">
            <a:spLocks/>
          </p:cNvSpPr>
          <p:nvPr/>
        </p:nvSpPr>
        <p:spPr>
          <a:xfrm>
            <a:off x="329763" y="104260"/>
            <a:ext cx="10515600" cy="89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>
                <a:latin typeface="Century Gothic" panose="020B0502020202020204" pitchFamily="34" charset="0"/>
              </a:rPr>
              <a:t>Bauliche Umsetzung / Zeitplan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9D12ACB-C358-06DD-BB9F-F7DAE7913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11961"/>
              </p:ext>
            </p:extLst>
          </p:nvPr>
        </p:nvGraphicFramePr>
        <p:xfrm>
          <a:off x="453417" y="822698"/>
          <a:ext cx="10515601" cy="59448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968833">
                  <a:extLst>
                    <a:ext uri="{9D8B030D-6E8A-4147-A177-3AD203B41FA5}">
                      <a16:colId xmlns:a16="http://schemas.microsoft.com/office/drawing/2014/main" val="3441926591"/>
                    </a:ext>
                  </a:extLst>
                </a:gridCol>
                <a:gridCol w="2546768">
                  <a:extLst>
                    <a:ext uri="{9D8B030D-6E8A-4147-A177-3AD203B41FA5}">
                      <a16:colId xmlns:a16="http://schemas.microsoft.com/office/drawing/2014/main" val="344045722"/>
                    </a:ext>
                  </a:extLst>
                </a:gridCol>
              </a:tblGrid>
              <a:tr h="390391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81273"/>
                  </a:ext>
                </a:extLst>
              </a:tr>
              <a:tr h="494808">
                <a:tc>
                  <a:txBody>
                    <a:bodyPr/>
                    <a:lstStyle/>
                    <a:p>
                      <a:r>
                        <a:rPr lang="de-CH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Urnenabstimmung Ausführungskredit «Umsetzung Schulraumplanung»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18. Mai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531731"/>
                  </a:ext>
                </a:extLst>
              </a:tr>
              <a:tr h="10482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Etappe Kindergartenzentrum Homatt in Kleindietwil</a:t>
                      </a:r>
                    </a:p>
                    <a:p>
                      <a:pPr marL="0" indent="0">
                        <a:buNone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Verlegung des Werkraums ins Schulhaus Dörfli Leimiswil</a:t>
                      </a:r>
                    </a:p>
                    <a:p>
                      <a:pPr marL="0" indent="0">
                        <a:buNone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Baubeginn Umbauarbeiten Kindergartenanlage Homatt</a:t>
                      </a:r>
                    </a:p>
                    <a:p>
                      <a:pPr marL="0" indent="0">
                        <a:buNone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Bezug von 4 Kindergärten und Werkraum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Bis August 2025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Herbst 2025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Sommer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869958"/>
                  </a:ext>
                </a:extLst>
              </a:tr>
              <a:tr h="2725339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Etappe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2.1. Provisorium für 4 Klassenzimmer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Provisorium für 4 Klassenzimmer auf dem roten Platz  bei der der Kindergartenanlage Homatt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							</a:t>
                      </a:r>
                    </a:p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2.2. Tagesschule am </a:t>
                      </a:r>
                      <a:r>
                        <a:rPr lang="de-CH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Mostereiweg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Kurze Umbauzeit und Einrichten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					</a:t>
                      </a:r>
                    </a:p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2.3. Schulanlage Neumatt Umbau Trakt 2 und Anbau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Baubeginn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Bezug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Nutzungsdauer</a:t>
                      </a:r>
                    </a:p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August 2026 bis </a:t>
                      </a:r>
                    </a:p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Sommer 2028</a:t>
                      </a:r>
                    </a:p>
                    <a:p>
                      <a:endParaRPr lang="de-CH" sz="1600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CH" sz="1600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Bezug August 2026</a:t>
                      </a:r>
                    </a:p>
                    <a:p>
                      <a:endParaRPr lang="de-CH" sz="1600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CH" sz="1600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 Sommer 2026</a:t>
                      </a:r>
                    </a:p>
                    <a:p>
                      <a:r>
                        <a:rPr lang="de-CH" sz="160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Sommer 2027</a:t>
                      </a:r>
                    </a:p>
                    <a:p>
                      <a:endParaRPr lang="de-CH" sz="1600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00468"/>
                  </a:ext>
                </a:extLst>
              </a:tr>
              <a:tr h="1219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 Etappe Schulanlage Neumatt Umbau  Trakt 1 mit Umgebung und Parkierungsanlage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Baubeginn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Bezug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August 2027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Sommer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64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2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4EFF6-9805-7F39-89A6-6CF48459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95" y="7088"/>
            <a:ext cx="10515600" cy="1325563"/>
          </a:xfrm>
        </p:spPr>
        <p:txBody>
          <a:bodyPr>
            <a:noAutofit/>
          </a:bodyPr>
          <a:lstStyle/>
          <a:p>
            <a:r>
              <a:rPr lang="de-CH" sz="3600" b="1" dirty="0">
                <a:latin typeface="Century Gothic" panose="020B0502020202020204" pitchFamily="34" charset="0"/>
              </a:rPr>
              <a:t>Gesamtkosten / Ausführungskredit </a:t>
            </a:r>
            <a:br>
              <a:rPr lang="de-CH" sz="3200" b="1" dirty="0">
                <a:latin typeface="Century Gothic" panose="020B0502020202020204" pitchFamily="34" charset="0"/>
              </a:rPr>
            </a:br>
            <a:r>
              <a:rPr lang="de-CH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4" name="Grafik 3" descr="Ein Bild, das Zeichnung, Cartoon, Hockey, Clipart enthält.&#10;&#10;Automatisch generierte Beschreibung">
            <a:extLst>
              <a:ext uri="{FF2B5EF4-FFF2-40B4-BE49-F238E27FC236}">
                <a16:creationId xmlns:a16="http://schemas.microsoft.com/office/drawing/2014/main" id="{0D75D99B-5FDA-B588-B9D5-D1E40B06D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94" y="319088"/>
            <a:ext cx="714143" cy="899472"/>
          </a:xfrm>
          <a:prstGeom prst="rect">
            <a:avLst/>
          </a:prstGeom>
        </p:spPr>
      </p:pic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A380000D-BD7A-15C0-3E07-38A71A8F1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22601"/>
              </p:ext>
            </p:extLst>
          </p:nvPr>
        </p:nvGraphicFramePr>
        <p:xfrm>
          <a:off x="329763" y="768824"/>
          <a:ext cx="10583671" cy="56495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832543">
                  <a:extLst>
                    <a:ext uri="{9D8B030D-6E8A-4147-A177-3AD203B41FA5}">
                      <a16:colId xmlns:a16="http://schemas.microsoft.com/office/drawing/2014/main" val="2947243081"/>
                    </a:ext>
                  </a:extLst>
                </a:gridCol>
                <a:gridCol w="4391443">
                  <a:extLst>
                    <a:ext uri="{9D8B030D-6E8A-4147-A177-3AD203B41FA5}">
                      <a16:colId xmlns:a16="http://schemas.microsoft.com/office/drawing/2014/main" val="3186243345"/>
                    </a:ext>
                  </a:extLst>
                </a:gridCol>
                <a:gridCol w="2359685">
                  <a:extLst>
                    <a:ext uri="{9D8B030D-6E8A-4147-A177-3AD203B41FA5}">
                      <a16:colId xmlns:a16="http://schemas.microsoft.com/office/drawing/2014/main" val="1495464123"/>
                    </a:ext>
                  </a:extLst>
                </a:gridCol>
              </a:tblGrid>
              <a:tr h="621811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Schulanlage / 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Objektteil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Kosten inkl. </a:t>
                      </a:r>
                    </a:p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8,1 % MwSt. +/- 10%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606916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Kindergartenzentrum Homatt,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</a:t>
                      </a:r>
                      <a:r>
                        <a:rPr lang="de-CH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KiGa</a:t>
                      </a:r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/ 1 Werkraum / Heizzentrale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2’085’000.00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82912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Provisorien (4 Schulzimmer) / inkl. Umzüge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473’000.00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77934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Schulanlage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Neumatt</a:t>
                      </a:r>
                      <a:r>
                        <a:rPr lang="de-CH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de-CH" sz="16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Madiswil</a:t>
                      </a:r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Trakt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1’620’000.00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314372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Umgebung mit Parkplätzen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550’000.00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48128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Trakt 2 mit Anbau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6’665’000.00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893124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Turnhalle (Schliessanlage mit </a:t>
                      </a:r>
                      <a:r>
                        <a:rPr lang="de-CH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SiKo</a:t>
                      </a:r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15’000.00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39582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Tagesschule </a:t>
                      </a:r>
                      <a:r>
                        <a:rPr lang="de-CH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Mostereiweg</a:t>
                      </a:r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Madiswil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 85’000.00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93836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Ausstattungen Möblierungen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646’000.00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24574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Reserve ca.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661’000.00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36446"/>
                  </a:ext>
                </a:extLst>
              </a:tr>
              <a:tr h="329833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Anlagekosten Schulraumplanung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inkl. Planungs-  und Projektierungskredit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13’274’000.00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1174"/>
                  </a:ext>
                </a:extLst>
              </a:tr>
              <a:tr h="363487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abzüglich Planungskredit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bewilligt GR 03.05.2021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-45’000.00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44593"/>
                  </a:ext>
                </a:extLst>
              </a:tr>
              <a:tr h="363487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Abzüglich Projektierungskredit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bewilligt GV 13.06.2023</a:t>
                      </a:r>
                    </a:p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bewilligt GR  23.09.2024 (Nachkredit)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-390’000.00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      -39’000.00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96234"/>
                  </a:ext>
                </a:extLst>
              </a:tr>
              <a:tr h="363487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Gesamtkredit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zu beantragen an der Urne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CHF  </a:t>
                      </a: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12’800’000.00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72260"/>
                  </a:ext>
                </a:extLst>
              </a:tr>
              <a:tr h="363487">
                <a:tc>
                  <a:txBody>
                    <a:bodyPr/>
                    <a:lstStyle/>
                    <a:p>
                      <a:endParaRPr lang="de-CH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5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9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1328</Words>
  <Application>Microsoft Office PowerPoint</Application>
  <PresentationFormat>Breitbild</PresentationFormat>
  <Paragraphs>411</Paragraphs>
  <Slides>24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Happy Selfie</vt:lpstr>
      <vt:lpstr>Wingdings</vt:lpstr>
      <vt:lpstr>Office</vt:lpstr>
      <vt:lpstr>Herzlich willkommen  zur Infoveranstaltung Schulraumplanung   vom 2. April 2025 in der Turnhalle Neumatt  Madiswil</vt:lpstr>
      <vt:lpstr>Ablauf</vt:lpstr>
      <vt:lpstr>Einleitung</vt:lpstr>
      <vt:lpstr>Schule damals (1984) – Schule heute (2025)</vt:lpstr>
      <vt:lpstr>PowerPoint-Präsentation</vt:lpstr>
      <vt:lpstr>PowerPoint-Präsentation</vt:lpstr>
      <vt:lpstr>PowerPoint-Präsentation</vt:lpstr>
      <vt:lpstr>PowerPoint-Präsentation</vt:lpstr>
      <vt:lpstr>Gesamtkosten / Ausführungskredit   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Auswirkungen auf den Finanzhaushalt</vt:lpstr>
      <vt:lpstr>Folgen einer Ablehnung</vt:lpstr>
      <vt:lpstr>Vergleich mit anderen Gemeinden</vt:lpstr>
      <vt:lpstr>Terminplan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zur Infoveranstaltung Schulraumplanung   vom 15. Januar 2025 in der Linksmahderhalle Madiswil</dc:title>
  <dc:creator>Leibundgut Sara</dc:creator>
  <cp:lastModifiedBy>Hasler Andreas</cp:lastModifiedBy>
  <cp:revision>73</cp:revision>
  <cp:lastPrinted>2025-03-26T15:39:23Z</cp:lastPrinted>
  <dcterms:created xsi:type="dcterms:W3CDTF">2024-12-16T10:35:51Z</dcterms:created>
  <dcterms:modified xsi:type="dcterms:W3CDTF">2025-04-14T13:37:41Z</dcterms:modified>
</cp:coreProperties>
</file>